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2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3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4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6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7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8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9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0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1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2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5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26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9" r:id="rId5"/>
    <p:sldMasterId id="2147483670" r:id="rId6"/>
    <p:sldMasterId id="2147483671" r:id="rId7"/>
    <p:sldMasterId id="2147483663" r:id="rId8"/>
  </p:sldMasterIdLst>
  <p:notesMasterIdLst>
    <p:notesMasterId r:id="rId38"/>
  </p:notesMasterIdLst>
  <p:sldIdLst>
    <p:sldId id="256" r:id="rId9"/>
    <p:sldId id="382" r:id="rId10"/>
    <p:sldId id="285" r:id="rId11"/>
    <p:sldId id="336" r:id="rId12"/>
    <p:sldId id="348" r:id="rId13"/>
    <p:sldId id="351" r:id="rId14"/>
    <p:sldId id="376" r:id="rId15"/>
    <p:sldId id="458" r:id="rId16"/>
    <p:sldId id="375" r:id="rId17"/>
    <p:sldId id="457" r:id="rId18"/>
    <p:sldId id="378" r:id="rId19"/>
    <p:sldId id="379" r:id="rId20"/>
    <p:sldId id="364" r:id="rId21"/>
    <p:sldId id="463" r:id="rId22"/>
    <p:sldId id="356" r:id="rId23"/>
    <p:sldId id="446" r:id="rId24"/>
    <p:sldId id="362" r:id="rId25"/>
    <p:sldId id="361" r:id="rId26"/>
    <p:sldId id="365" r:id="rId27"/>
    <p:sldId id="275" r:id="rId28"/>
    <p:sldId id="455" r:id="rId29"/>
    <p:sldId id="420" r:id="rId30"/>
    <p:sldId id="289" r:id="rId31"/>
    <p:sldId id="358" r:id="rId32"/>
    <p:sldId id="459" r:id="rId33"/>
    <p:sldId id="464" r:id="rId34"/>
    <p:sldId id="373" r:id="rId35"/>
    <p:sldId id="465" r:id="rId36"/>
    <p:sldId id="28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3A3C151-3498-4AEB-8E99-5E15B2576385}">
          <p14:sldIdLst>
            <p14:sldId id="256"/>
            <p14:sldId id="382"/>
            <p14:sldId id="285"/>
            <p14:sldId id="336"/>
          </p14:sldIdLst>
        </p14:section>
        <p14:section name="1. Quoi?" id="{35431A86-0012-4971-BC4D-4E58A62FFB2C}">
          <p14:sldIdLst>
            <p14:sldId id="348"/>
            <p14:sldId id="351"/>
            <p14:sldId id="376"/>
            <p14:sldId id="458"/>
            <p14:sldId id="375"/>
            <p14:sldId id="457"/>
            <p14:sldId id="378"/>
            <p14:sldId id="379"/>
            <p14:sldId id="364"/>
            <p14:sldId id="463"/>
          </p14:sldIdLst>
        </p14:section>
        <p14:section name="2. Pourquoi?" id="{C2743904-E68D-4C3A-9052-86448C6E13F6}">
          <p14:sldIdLst>
            <p14:sldId id="356"/>
            <p14:sldId id="446"/>
            <p14:sldId id="362"/>
            <p14:sldId id="361"/>
          </p14:sldIdLst>
        </p14:section>
        <p14:section name="3. Comment ?" id="{8703AFD8-185B-4AE3-9019-084E60C1D636}">
          <p14:sldIdLst>
            <p14:sldId id="365"/>
            <p14:sldId id="275"/>
            <p14:sldId id="455"/>
            <p14:sldId id="420"/>
            <p14:sldId id="289"/>
          </p14:sldIdLst>
        </p14:section>
        <p14:section name="4. questions / discussion" id="{C2CCEAAA-8B7C-4BEC-8435-9556F6169A0F}">
          <p14:sldIdLst>
            <p14:sldId id="358"/>
            <p14:sldId id="459"/>
            <p14:sldId id="464"/>
            <p14:sldId id="373"/>
            <p14:sldId id="465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C02F42-D5AD-F21B-75E5-D912A7870D27}" name="Marianne Dubé" initials="MD" userId="S::dubm2627@usherbrooke.ca::99ce552f-53b5-4fbe-ac19-38e51f2fcb64" providerId="AD"/>
  <p188:author id="{1933626B-C352-B44A-7C50-C2B80BD41EAF}" name="Nadia Villeneuve" initials="NV" userId="S::navil15_ulaval.ca#ext#@usherbrooke.onmicrosoft.com::f4955723-11c7-4fc8-bc14-d02779d6f10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Dubé" initials="MD" lastIdx="7" clrIdx="0">
    <p:extLst>
      <p:ext uri="{19B8F6BF-5375-455C-9EA6-DF929625EA0E}">
        <p15:presenceInfo xmlns:p15="http://schemas.microsoft.com/office/powerpoint/2012/main" userId="Marianne Dubé" providerId="None"/>
      </p:ext>
    </p:extLst>
  </p:cmAuthor>
  <p:cmAuthor id="2" name="Marianne Dubé" initials="MD [2]" lastIdx="11" clrIdx="1">
    <p:extLst>
      <p:ext uri="{19B8F6BF-5375-455C-9EA6-DF929625EA0E}">
        <p15:presenceInfo xmlns:p15="http://schemas.microsoft.com/office/powerpoint/2012/main" userId="S::dubm2627@usherbrooke.ca::99ce552f-53b5-4fbe-ac19-38e51f2fcb64" providerId="AD"/>
      </p:ext>
    </p:extLst>
  </p:cmAuthor>
  <p:cmAuthor id="3" name="Bourque Marilou" initials="BM" lastIdx="4" clrIdx="2">
    <p:extLst>
      <p:ext uri="{19B8F6BF-5375-455C-9EA6-DF929625EA0E}">
        <p15:presenceInfo xmlns:p15="http://schemas.microsoft.com/office/powerpoint/2012/main" userId="S::marilou.bourque_umontreal.ca#ext#@ulavaldti.onmicrosoft.com::08bdaa21-13c1-40eb-a6a6-6bf26a1596e1" providerId="AD"/>
      </p:ext>
    </p:extLst>
  </p:cmAuthor>
  <p:cmAuthor id="4" name="Catherine Lamy" initials="CL" lastIdx="4" clrIdx="3">
    <p:extLst>
      <p:ext uri="{19B8F6BF-5375-455C-9EA6-DF929625EA0E}">
        <p15:presenceInfo xmlns:p15="http://schemas.microsoft.com/office/powerpoint/2012/main" userId="S::lamc9402@usherbrooke.ca::26fa999c-b263-418f-95f0-070c14a8ce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D"/>
    <a:srgbClr val="64B054"/>
    <a:srgbClr val="5EA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94431" autoAdjust="0"/>
  </p:normalViewPr>
  <p:slideViewPr>
    <p:cSldViewPr snapToGrid="0">
      <p:cViewPr varScale="1">
        <p:scale>
          <a:sx n="102" d="100"/>
          <a:sy n="102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commentAuthors" Target="commentAuthor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1037-2713-8045-8150-DE4D61D1C355}" type="datetimeFigureOut">
              <a:t>09/12/2024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1B6E-A724-E046-9C92-E6295C5FB80B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8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11143/1731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>
              <a:cs typeface="Calibri"/>
            </a:endParaRPr>
          </a:p>
          <a:p>
            <a:endParaRPr lang="fr-CA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156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7340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2034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BF942-EE72-9682-0F84-F9A0DC418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EA7B384-ADF3-F5A7-9A58-5E0E2B05A6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9A244FA-9600-8843-FA5A-C9B835ACC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4B216C-D957-10A0-6C88-7E8EBA05C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5870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2733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1664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5101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7837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4031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20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894339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21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42380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607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22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365469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385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9983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FR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265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67C52-FE41-C717-94D9-C2EF150A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DDC1AE6-1D4A-B686-4C75-41A879592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6EA236E-8230-D2D5-8912-97A2F49E7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686586-92E8-2EB1-DBE7-B68204C37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FR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709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5590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931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868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850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077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720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6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4237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u="none" strike="noStrike" dirty="0">
                <a:effectLst/>
                <a:latin typeface="Montserrat" panose="02000505000000020004" pitchFamily="2" charset="0"/>
              </a:rPr>
              <a:t>Granule = grille d’évaluation pouvant être extraite du cahier de remise et être utiliser dans un autre contexte.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u="none" strike="noStrike" dirty="0">
              <a:effectLst/>
              <a:latin typeface="Montserrat" panose="02000505000000020004" pitchFamily="2" charset="0"/>
            </a:endParaRPr>
          </a:p>
          <a:p>
            <a:r>
              <a:rPr lang="fr-CA" dirty="0"/>
              <a:t>En quoi cette ressource est-elle une REL vs toute autre ressource d'enseignement?    …les libertés accordées à l’utilisateur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Pour accéder à la REL et aux fichiers sources : </a:t>
            </a:r>
            <a:r>
              <a:rPr lang="fr-CA" sz="1200" b="0" i="0" u="none" strike="noStrike" dirty="0">
                <a:effectLst/>
                <a:latin typeface="Montserrat" panose="02000505000000020004" pitchFamily="2" charset="0"/>
                <a:hlinkClick r:id="rId3"/>
              </a:rPr>
              <a:t>http://hdl.handle.net/11143/17319</a:t>
            </a:r>
            <a:endParaRPr lang="fr-CA" sz="1200" b="0" i="0" u="none" strike="noStrike" dirty="0">
              <a:effectLst/>
              <a:latin typeface="Montserrat" panose="02000505000000020004" pitchFamily="2" charset="0"/>
            </a:endParaRP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769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762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01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F6412E2-97C3-794C-AAC8-955EAF41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058"/>
            <a:ext cx="10515600" cy="191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FEAA236-6D1B-4846-8333-EBEBA191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19449"/>
            <a:ext cx="10515600" cy="217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672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1"/>
          <p:cNvSpPr>
            <a:spLocks noGrp="1"/>
          </p:cNvSpPr>
          <p:nvPr>
            <p:ph idx="1"/>
          </p:nvPr>
        </p:nvSpPr>
        <p:spPr>
          <a:xfrm>
            <a:off x="623392" y="1610290"/>
            <a:ext cx="11232819" cy="431498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215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08F8D75-84A4-4C63-B773-93232907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332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D92E-A189-A542-9882-EDAF45B7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1F48A-D788-5C4D-8C05-62749265C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4B9CA-333C-0847-B198-A3FC12D11E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09/12/2024 10:19:30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56D25-4DF9-424D-A98B-5705C40FE7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Forum du Numérique - IDNEUF4 - Bucarest - 18-21 juin 2019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60EB13-DE5B-2D42-991B-913BA2C1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81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329A-1938-C442-967B-AC36AD03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55ED4A-23A5-2246-B53B-0368B20F1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AA3A-87CA-B94D-A1B9-56EA59E149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09/12/2024 10:19:30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1BC4C-5B61-C246-9E4C-6886EBA39B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Forum du Numérique - IDNEUF4 - Bucarest - 18-21 juin 2019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A7BC66-1501-624E-921E-E5CDE0A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FEC7-10BD-CB49-88BF-C7C5155D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9C6BD3-CE47-4244-9877-BFBF6FB71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ED6AA2-2753-F646-A15B-685F6774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5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E41D-64F5-DD40-972D-0D9E6AB18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9A6F8-ECEE-B14F-92D2-82F8B52AE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E6677-ECC1-1A45-B72F-D8047503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5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B495-F78E-064A-BC7D-3C8B1F6E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93B8-89FB-DE4D-A18D-D908B6B8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E973-63A1-A446-B84F-9D60C902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A987-D21A-7947-9E6B-F8A3F083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E5D4-9039-2B4A-ACAC-661F5F52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10F60-A371-BE4E-B7D6-8B67D166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4914-76C0-5543-B1D3-93377994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0CC8-8B3B-D747-A07E-E06F6A59F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D9D1B-60CC-2744-B249-DB9087E9B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40D90-184A-E54C-9A82-115505CF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4582-296D-CE4A-BCB3-3E656966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AEAD6-BBF0-BE47-B22D-CCD9533E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49789-D754-9549-8AEC-97AD6B5A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058"/>
            <a:ext cx="10515600" cy="191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9DAE-F793-2049-959C-1AF0DFE05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19449"/>
            <a:ext cx="10515600" cy="217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3BFE990C-8EC1-BE40-ACD0-0404DC5256E2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9" name="Round Diagonal Corner Rectangle 18">
            <a:extLst>
              <a:ext uri="{FF2B5EF4-FFF2-40B4-BE49-F238E27FC236}">
                <a16:creationId xmlns:a16="http://schemas.microsoft.com/office/drawing/2014/main" id="{C0AF8900-5C27-F548-AB2D-9893FBE697C7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A0BEFB75-0BC2-C04A-9CD8-769A496E1150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1B1FAD93-2423-5A4A-923D-528A4B2FB904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EBD846F6-E36D-3C46-9BD3-34BDE9A89370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53A4C1-7A50-924D-BEE7-E4A8DE6A8096}"/>
              </a:ext>
            </a:extLst>
          </p:cNvPr>
          <p:cNvGrpSpPr/>
          <p:nvPr userDrawn="1"/>
        </p:nvGrpSpPr>
        <p:grpSpPr>
          <a:xfrm>
            <a:off x="-1970024" y="3273421"/>
            <a:ext cx="4361899" cy="3435116"/>
            <a:chOff x="-871015" y="4282806"/>
            <a:chExt cx="3333562" cy="2625272"/>
          </a:xfrm>
        </p:grpSpPr>
        <p:sp>
          <p:nvSpPr>
            <p:cNvPr id="33" name="Round Diagonal Corner Rectangle 32">
              <a:extLst>
                <a:ext uri="{FF2B5EF4-FFF2-40B4-BE49-F238E27FC236}">
                  <a16:creationId xmlns:a16="http://schemas.microsoft.com/office/drawing/2014/main" id="{FA4D2D2C-63D2-7848-A19A-2951516A0A0E}"/>
                </a:ext>
              </a:extLst>
            </p:cNvPr>
            <p:cNvSpPr/>
            <p:nvPr userDrawn="1"/>
          </p:nvSpPr>
          <p:spPr>
            <a:xfrm>
              <a:off x="-871015" y="6047874"/>
              <a:ext cx="679744" cy="679744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4" name="Round Diagonal Corner Rectangle 33">
              <a:extLst>
                <a:ext uri="{FF2B5EF4-FFF2-40B4-BE49-F238E27FC236}">
                  <a16:creationId xmlns:a16="http://schemas.microsoft.com/office/drawing/2014/main" id="{796114F0-D86E-3B46-B89C-AB354910F00B}"/>
                </a:ext>
              </a:extLst>
            </p:cNvPr>
            <p:cNvSpPr/>
            <p:nvPr userDrawn="1"/>
          </p:nvSpPr>
          <p:spPr>
            <a:xfrm>
              <a:off x="9491" y="5644963"/>
              <a:ext cx="1263115" cy="1263115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5" name="Round Diagonal Corner Rectangle 34">
              <a:extLst>
                <a:ext uri="{FF2B5EF4-FFF2-40B4-BE49-F238E27FC236}">
                  <a16:creationId xmlns:a16="http://schemas.microsoft.com/office/drawing/2014/main" id="{6433F8F8-D278-8F40-91CA-DBEE0A3A5F43}"/>
                </a:ext>
              </a:extLst>
            </p:cNvPr>
            <p:cNvSpPr/>
            <p:nvPr userDrawn="1"/>
          </p:nvSpPr>
          <p:spPr>
            <a:xfrm>
              <a:off x="1499744" y="5329467"/>
              <a:ext cx="818372" cy="818372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6" name="Round Diagonal Corner Rectangle 35">
              <a:extLst>
                <a:ext uri="{FF2B5EF4-FFF2-40B4-BE49-F238E27FC236}">
                  <a16:creationId xmlns:a16="http://schemas.microsoft.com/office/drawing/2014/main" id="{3883827C-8D5C-1C42-B946-0ADA1FDBE834}"/>
                </a:ext>
              </a:extLst>
            </p:cNvPr>
            <p:cNvSpPr/>
            <p:nvPr userDrawn="1"/>
          </p:nvSpPr>
          <p:spPr>
            <a:xfrm>
              <a:off x="469622" y="4282806"/>
              <a:ext cx="1159886" cy="1159886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7" name="Round Diagonal Corner Rectangle 36">
              <a:extLst>
                <a:ext uri="{FF2B5EF4-FFF2-40B4-BE49-F238E27FC236}">
                  <a16:creationId xmlns:a16="http://schemas.microsoft.com/office/drawing/2014/main" id="{676DD739-42FE-3F44-8667-D6F2548667E7}"/>
                </a:ext>
              </a:extLst>
            </p:cNvPr>
            <p:cNvSpPr/>
            <p:nvPr userDrawn="1"/>
          </p:nvSpPr>
          <p:spPr>
            <a:xfrm>
              <a:off x="1810102" y="4480154"/>
              <a:ext cx="652445" cy="652445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7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853867B5-5449-3544-B6C8-FC00C5DEEB55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77C93E4A-1DD8-F94E-9282-C327C2AB9A31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E684E270-4BFD-B44D-A851-A74B8F63ADDA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8B08091-EE7F-4C40-9850-F52B9672DECD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B0E55ABF-34A0-6042-9F6A-FFE637BD1629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0F8B88E2-CB98-6149-BD36-07A5D74728D0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5E4CF211-E60F-F343-8767-653A65A88C6A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019BEE28-7CCA-2547-ACA5-4AAF861C3575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3" name="Round Diagonal Corner Rectangle 42">
            <a:extLst>
              <a:ext uri="{FF2B5EF4-FFF2-40B4-BE49-F238E27FC236}">
                <a16:creationId xmlns:a16="http://schemas.microsoft.com/office/drawing/2014/main" id="{E0136A34-28D7-3D45-97E4-FB9903F5D30E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33F8664-266F-AB4C-BA6B-F2BDCD0B8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09/12/2024 10:19:27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9D82227-FCDE-5A43-BA31-7BD95A708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52216" y="6282329"/>
            <a:ext cx="4114800" cy="29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Forum du Numérique - IDNEUF4 - Bucarest - 18-21 juin 2019</a:t>
            </a:r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F1D90676-F418-8E40-A199-774758F4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70F5D37-3094-9B40-810D-630C3FC27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2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63D9CD90-419B-B448-AE5B-9D25B2E9765E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913DCD7F-D4C9-BB43-A094-DBCB1931F8D6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A278F5FE-412F-9248-A642-C9AEDCAB2214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EC4E731-F276-0A4A-AC50-8349D110C639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EAC96456-EEE7-1E46-94BF-9780A5D32277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39E34EEE-08A0-044C-8743-48AA007C61FC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37C21B60-A6FC-B948-9694-F5721F3782E9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21FE4E93-C0EE-544E-9440-01F5F2E398C0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3" name="Round Diagonal Corner Rectangle 42">
            <a:extLst>
              <a:ext uri="{FF2B5EF4-FFF2-40B4-BE49-F238E27FC236}">
                <a16:creationId xmlns:a16="http://schemas.microsoft.com/office/drawing/2014/main" id="{D48E47CD-1493-7240-995E-52706D3EDCA9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E533731-EB5C-0747-B20C-48E907F3B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09/12/2024 10:19:27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D0235D2A-0131-034D-BDF7-97675EEFC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52216" y="6282329"/>
            <a:ext cx="4114800" cy="29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Forum du Numérique - IDNEUF4 - Bucarest - 18-21 juin 2019</a:t>
            </a:r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CEBD6B3C-17B7-4348-85ED-9866F735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53DE1CA-88F5-B044-8324-EA94D916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0E49925F-F134-7A46-89DA-AE8130618A13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F3A0ECF0-687B-4649-AF4E-6BEE6DAD33C9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2C0A8F4F-D12E-EC47-8F66-EF58EFEC62DC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EEB7A54C-81B7-3C4E-AC4B-E362EE8369CD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C03F12D-CE1F-304B-9DB6-A5ABDCAA3F0D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C1735633-1D87-C242-886C-8D90B88F0BD7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8F736CB9-8445-4A48-973B-8CBE630D55BB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7D9B912B-A4BB-B546-AA1E-9FFAB7AAB8B0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65241F9E-44AF-044B-AEA4-23F41171A541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16318" y="6260186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390F0-7357-A446-B35D-3875F3E7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A5CA0-8A4D-EA47-96CF-913CB461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D10DA7-98A9-44A7-ACE1-C5E4B47DB0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7033" y="6343782"/>
            <a:ext cx="1056970" cy="1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1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Diagonal Corner Rectangle 24">
            <a:extLst>
              <a:ext uri="{FF2B5EF4-FFF2-40B4-BE49-F238E27FC236}">
                <a16:creationId xmlns:a16="http://schemas.microsoft.com/office/drawing/2014/main" id="{996DB83B-D69F-234A-A5E7-7AA0F1DE3923}"/>
              </a:ext>
            </a:extLst>
          </p:cNvPr>
          <p:cNvSpPr/>
          <p:nvPr userDrawn="1"/>
        </p:nvSpPr>
        <p:spPr>
          <a:xfrm>
            <a:off x="10550437" y="675347"/>
            <a:ext cx="1015341" cy="101534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6" name="Round Diagonal Corner Rectangle 25">
            <a:extLst>
              <a:ext uri="{FF2B5EF4-FFF2-40B4-BE49-F238E27FC236}">
                <a16:creationId xmlns:a16="http://schemas.microsoft.com/office/drawing/2014/main" id="{DF0EFF73-8369-BA45-9C4E-8063A1391D05}"/>
              </a:ext>
            </a:extLst>
          </p:cNvPr>
          <p:cNvSpPr/>
          <p:nvPr userDrawn="1"/>
        </p:nvSpPr>
        <p:spPr>
          <a:xfrm>
            <a:off x="11708577" y="421740"/>
            <a:ext cx="657839" cy="657839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7" name="Round Diagonal Corner Rectangle 26">
            <a:extLst>
              <a:ext uri="{FF2B5EF4-FFF2-40B4-BE49-F238E27FC236}">
                <a16:creationId xmlns:a16="http://schemas.microsoft.com/office/drawing/2014/main" id="{693B532A-33E4-F24B-93DF-8EAD80907704}"/>
              </a:ext>
            </a:extLst>
          </p:cNvPr>
          <p:cNvSpPr/>
          <p:nvPr userDrawn="1"/>
        </p:nvSpPr>
        <p:spPr>
          <a:xfrm>
            <a:off x="10920308" y="-419607"/>
            <a:ext cx="932361" cy="9323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8" name="Round Diagonal Corner Rectangle 27">
            <a:extLst>
              <a:ext uri="{FF2B5EF4-FFF2-40B4-BE49-F238E27FC236}">
                <a16:creationId xmlns:a16="http://schemas.microsoft.com/office/drawing/2014/main" id="{FC21A54F-7828-524F-8B1A-3B606B523641}"/>
              </a:ext>
            </a:extLst>
          </p:cNvPr>
          <p:cNvSpPr/>
          <p:nvPr userDrawn="1"/>
        </p:nvSpPr>
        <p:spPr>
          <a:xfrm>
            <a:off x="11958054" y="-260971"/>
            <a:ext cx="524461" cy="524460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238653" y="6182653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49789-D754-9549-8AEC-97AD6B5AD8D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9DAE-F793-2049-959C-1AF0DFE0592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16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297E6-3052-214F-95C9-51ACA86017B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933535" y="6252193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F9B2AE04-FCDB-F84A-96F9-5DFB2CAB86CA}"/>
              </a:ext>
            </a:extLst>
          </p:cNvPr>
          <p:cNvSpPr/>
          <p:nvPr userDrawn="1"/>
        </p:nvSpPr>
        <p:spPr>
          <a:xfrm>
            <a:off x="9792583" y="1009626"/>
            <a:ext cx="615055" cy="61505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DD8906-106E-4224-816A-9650F17F55B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20308" y="6350543"/>
            <a:ext cx="1056970" cy="1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9" r:id="rId6"/>
    <p:sldLayoutId id="2147483681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hyperlink" Target="https://fabriquerel.org/wp-content/uploads/b.a.-ba-REL-presentation-fabriqueREL.pptx" TargetMode="External"/><Relationship Id="rId4" Type="http://schemas.openxmlformats.org/officeDocument/2006/relationships/tags" Target="../tags/tag4.xml"/><Relationship Id="rId9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4.tmp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23.tmp"/><Relationship Id="rId5" Type="http://schemas.openxmlformats.org/officeDocument/2006/relationships/tags" Target="../tags/tag47.xml"/><Relationship Id="rId10" Type="http://schemas.openxmlformats.org/officeDocument/2006/relationships/hyperlink" Target="https://pressbooks.etsmtl.ca/ecoevolutive/" TargetMode="External"/><Relationship Id="rId4" Type="http://schemas.openxmlformats.org/officeDocument/2006/relationships/tags" Target="../tags/tag46.xml"/><Relationship Id="rId9" Type="http://schemas.openxmlformats.org/officeDocument/2006/relationships/hyperlink" Target="http://hdl.handle.net/11143/1707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hyperlink" Target="https://www.collegemv.qc.ca/sn_uploads/fck/Outil-Etudiant-a-partager_1.pdf" TargetMode="External"/><Relationship Id="rId5" Type="http://schemas.openxmlformats.org/officeDocument/2006/relationships/tags" Target="../tags/tag53.xml"/><Relationship Id="rId10" Type="http://schemas.openxmlformats.org/officeDocument/2006/relationships/image" Target="../media/image25.emf"/><Relationship Id="rId4" Type="http://schemas.openxmlformats.org/officeDocument/2006/relationships/tags" Target="../tags/tag52.xml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25.emf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oleObject" Target="../embeddings/oleObject2.bin"/><Relationship Id="rId17" Type="http://schemas.openxmlformats.org/officeDocument/2006/relationships/hyperlink" Target="https://www.collegemv.qc.ca/sn_uploads/fck/Outil-Etudiant-a-partager_1.pdf" TargetMode="External"/><Relationship Id="rId2" Type="http://schemas.openxmlformats.org/officeDocument/2006/relationships/tags" Target="../tags/tag56.xml"/><Relationship Id="rId16" Type="http://schemas.openxmlformats.org/officeDocument/2006/relationships/hyperlink" Target="https://fabriquerel.org/wp-content/uploads/travail-integre-5questions-UdeS-fabriqueREL.pdf" TargetMode="Externa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59.xml"/><Relationship Id="rId15" Type="http://schemas.openxmlformats.org/officeDocument/2006/relationships/image" Target="../media/image26.emf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slideLayout" Target="../slideLayouts/slideLayout6.xml"/><Relationship Id="rId26" Type="http://schemas.openxmlformats.org/officeDocument/2006/relationships/oleObject" Target="../embeddings/oleObject6.bin"/><Relationship Id="rId3" Type="http://schemas.openxmlformats.org/officeDocument/2006/relationships/tags" Target="../tags/tag66.xml"/><Relationship Id="rId21" Type="http://schemas.openxmlformats.org/officeDocument/2006/relationships/image" Target="../media/image25.emf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hyperlink" Target="https://www.collegemv.qc.ca/sn_uploads/fck/Outil-Etudiant-a-partager_1.pdf" TargetMode="Externa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28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hyperlink" Target="https://fabriquerel.org/wp-content/uploads/travail-integre-5questions-UdeS-fabriqueREL.pdf" TargetMode="Externa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26.emf"/><Relationship Id="rId28" Type="http://schemas.openxmlformats.org/officeDocument/2006/relationships/hyperlink" Target="https://view.genial.ly/60fec76b08effb0d67e5c844/interactive-image-infographie-integrite-intellectuelle-de-mon-travail" TargetMode="External"/><Relationship Id="rId10" Type="http://schemas.openxmlformats.org/officeDocument/2006/relationships/tags" Target="../tags/tag73.xml"/><Relationship Id="rId19" Type="http://schemas.openxmlformats.org/officeDocument/2006/relationships/notesSlide" Target="../notesSlides/notesSlide11.xml"/><Relationship Id="rId31" Type="http://schemas.openxmlformats.org/officeDocument/2006/relationships/hyperlink" Target="https://bibliotheque.uqac.ca/c.php?g=725618&amp;p=5309693" TargetMode="Externa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7.emf"/><Relationship Id="rId30" Type="http://schemas.openxmlformats.org/officeDocument/2006/relationships/image" Target="../media/image29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image" Target="../media/image30.tmp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hyperlink" Target="https://blog.ninapaley.com/wp-content/uploads/2013/11/Transmission_10fps2.gif" TargetMode="Externa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31.gif"/><Relationship Id="rId5" Type="http://schemas.openxmlformats.org/officeDocument/2006/relationships/tags" Target="../tags/tag100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99.xml"/><Relationship Id="rId9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3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32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hyperlink" Target="https://openstax.org/details/books/calculus-volume-3" TargetMode="External"/><Relationship Id="rId5" Type="http://schemas.openxmlformats.org/officeDocument/2006/relationships/tags" Target="../tags/tag108.xml"/><Relationship Id="rId10" Type="http://schemas.openxmlformats.org/officeDocument/2006/relationships/hyperlink" Target="https://usherbrooke.coop/fr/service.prt?svcid=CO_CATALOG38&amp;page=productDetail.jsp&amp;id=550114" TargetMode="External"/><Relationship Id="rId4" Type="http://schemas.openxmlformats.org/officeDocument/2006/relationships/tags" Target="../tags/tag107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tags" Target="../tags/tag113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35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savoirs.usherbrooke.ca/handle/11143/21866" TargetMode="External"/><Relationship Id="rId5" Type="http://schemas.openxmlformats.org/officeDocument/2006/relationships/tags" Target="../tags/tag115.xml"/><Relationship Id="rId10" Type="http://schemas.openxmlformats.org/officeDocument/2006/relationships/hyperlink" Target="https://openstax.org/details/books/calculus-volume-3" TargetMode="External"/><Relationship Id="rId4" Type="http://schemas.openxmlformats.org/officeDocument/2006/relationships/tags" Target="../tags/tag114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hyperlink" Target="https://events.teams.microsoft.com/event/0aee7638-a83e-4b50-904c-250e7db23379@3a5a8744-5935-45f9-9423-b32c3a5de082" TargetMode="External"/><Relationship Id="rId5" Type="http://schemas.openxmlformats.org/officeDocument/2006/relationships/hyperlink" Target="https://fabriquerel.org/documentation/#1682000158001-b1b9dc81-3093" TargetMode="Externa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37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hyperlink" Target="https://fabriquerel.org/trousse/" TargetMode="Externa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K-STO657kbMn6oOY0DXhM9yCSyiGdsRA/edit#heading=h.gjdgxs" TargetMode="External"/><Relationship Id="rId3" Type="http://schemas.openxmlformats.org/officeDocument/2006/relationships/tags" Target="../tags/tag124.xml"/><Relationship Id="rId7" Type="http://schemas.openxmlformats.org/officeDocument/2006/relationships/image" Target="../media/image38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hyperlink" Target="https://docs.google.com/document/d/19qaDiUtjDFCBXbixdpWrOO26a3Txx0VO/edit?usp=drive_link&amp;ouid=117803195773022135097&amp;rtpof=true&amp;sd=true" TargetMode="Externa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hyperlink" Target="http://tlinnovations.cikeys.com/digital-copyright/" TargetMode="Externa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41.pn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31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hyperlink" Target="https://fabriquerel.org/licence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hyperlink" Target="https://fabriquerel.org/documentation/#1682000158001-b1b9dc81-3093" TargetMode="External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hdl.handle.net/11143/22115" TargetMode="External"/><Relationship Id="rId3" Type="http://schemas.openxmlformats.org/officeDocument/2006/relationships/tags" Target="../tags/tag144.xml"/><Relationship Id="rId7" Type="http://schemas.openxmlformats.org/officeDocument/2006/relationships/hyperlink" Target="https://fabriquerel.org/licences/" TargetMode="External"/><Relationship Id="rId12" Type="http://schemas.openxmlformats.org/officeDocument/2006/relationships/hyperlink" Target="https://www.usherbrooke.ca/ssf/veille/perspectives-ssf/numeros-precedents/avril-2021/profession-citoyen/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hyperlink" Target="https://fabriquerel.org/rel/" TargetMode="External"/><Relationship Id="rId11" Type="http://schemas.openxmlformats.org/officeDocument/2006/relationships/hyperlink" Target="https://docs.google.com/document/d/19qaDiUtjDFCBXbixdpWrOO26a3Txx0VO/edit?usp=sharing&amp;ouid=113345080675498727959&amp;rtpof=true&amp;sd=true" TargetMode="External"/><Relationship Id="rId5" Type="http://schemas.openxmlformats.org/officeDocument/2006/relationships/notesSlide" Target="../notesSlides/notesSlide25.xml"/><Relationship Id="rId10" Type="http://schemas.openxmlformats.org/officeDocument/2006/relationships/hyperlink" Target="https://zenodo.org/communities/fabriquerel/" TargetMode="External"/><Relationship Id="rId4" Type="http://schemas.openxmlformats.org/officeDocument/2006/relationships/slideLayout" Target="../slideLayouts/slideLayout6.xml"/><Relationship Id="rId9" Type="http://schemas.openxmlformats.org/officeDocument/2006/relationships/hyperlink" Target="https://fabriquerel.org/processus-de-creation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fabriquerel.org/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3.jpe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42.jpeg"/><Relationship Id="rId5" Type="http://schemas.openxmlformats.org/officeDocument/2006/relationships/hyperlink" Target="https://www.linkedin.com/company/fabriquerel-ressources-%C3%A9ducatives-libres/" TargetMode="External"/><Relationship Id="rId10" Type="http://schemas.openxmlformats.org/officeDocument/2006/relationships/hyperlink" Target="mailto:projets@fabriquerel.org" TargetMode="External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events.teams.microsoft.com/event/0aee7638-a83e-4b50-904c-250e7db23379@3a5a8744-5935-45f9-9423-b32c3a5de082" TargetMode="External"/><Relationship Id="rId3" Type="http://schemas.openxmlformats.org/officeDocument/2006/relationships/tags" Target="../tags/tag149.xml"/><Relationship Id="rId7" Type="http://schemas.openxmlformats.org/officeDocument/2006/relationships/image" Target="../media/image3.emf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.xml"/><Relationship Id="rId10" Type="http://schemas.openxmlformats.org/officeDocument/2006/relationships/hyperlink" Target="https://fabriquerel.org/documentation/#1682000158001-b1b9dc81-3093" TargetMode="External"/><Relationship Id="rId4" Type="http://schemas.openxmlformats.org/officeDocument/2006/relationships/tags" Target="../tags/tag150.xml"/><Relationship Id="rId9" Type="http://schemas.openxmlformats.org/officeDocument/2006/relationships/hyperlink" Target="https://events.teams.microsoft.com/event/5e5e7148-6833-4e72-9f2f-ab191617bb5e@3a5a8744-5935-45f9-9423-b32c3a5de0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tags" Target="../tags/tag18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5.png"/><Relationship Id="rId5" Type="http://schemas.openxmlformats.org/officeDocument/2006/relationships/tags" Target="../tags/tag21.xml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.pn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14.png"/><Relationship Id="rId5" Type="http://schemas.openxmlformats.org/officeDocument/2006/relationships/tags" Target="../tags/tag29.xml"/><Relationship Id="rId10" Type="http://schemas.openxmlformats.org/officeDocument/2006/relationships/image" Target="../media/image13.png"/><Relationship Id="rId4" Type="http://schemas.openxmlformats.org/officeDocument/2006/relationships/tags" Target="../tags/tag28.xml"/><Relationship Id="rId9" Type="http://schemas.openxmlformats.org/officeDocument/2006/relationships/hyperlink" Target="http://hdl.handle.net/11143/17319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hyperlink" Target="https://zenodo.org/records/10810436" TargetMode="External"/><Relationship Id="rId5" Type="http://schemas.openxmlformats.org/officeDocument/2006/relationships/tags" Target="../tags/tag35.xml"/><Relationship Id="rId10" Type="http://schemas.openxmlformats.org/officeDocument/2006/relationships/image" Target="../media/image18.tmp"/><Relationship Id="rId4" Type="http://schemas.openxmlformats.org/officeDocument/2006/relationships/tags" Target="../tags/tag34.xml"/><Relationship Id="rId9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21.tmp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0.tmp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19.png"/><Relationship Id="rId5" Type="http://schemas.openxmlformats.org/officeDocument/2006/relationships/tags" Target="../tags/tag41.xml"/><Relationship Id="rId10" Type="http://schemas.openxmlformats.org/officeDocument/2006/relationships/hyperlink" Target="http://hdl.handle.net/11143/17059" TargetMode="External"/><Relationship Id="rId4" Type="http://schemas.openxmlformats.org/officeDocument/2006/relationships/tags" Target="../tags/tag40.xml"/><Relationship Id="rId9" Type="http://schemas.openxmlformats.org/officeDocument/2006/relationships/hyperlink" Target="http://hdl.handle.net/11143/170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0029-B993-9C40-A705-46935DAF091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9019" y="1847076"/>
            <a:ext cx="8268141" cy="1582127"/>
          </a:xfrm>
        </p:spPr>
        <p:txBody>
          <a:bodyPr>
            <a:normAutofit/>
          </a:bodyPr>
          <a:lstStyle/>
          <a:p>
            <a:pPr algn="l"/>
            <a:r>
              <a:rPr lang="fr-CA" sz="4000" dirty="0">
                <a:latin typeface="Montserrat ExtraBold" panose="00000900000000000000" pitchFamily="2" charset="0"/>
              </a:rPr>
              <a:t>Le b.a.-ba des REL : </a:t>
            </a:r>
            <a:br>
              <a:rPr lang="fr-CA" sz="4000" dirty="0">
                <a:latin typeface="Montserrat ExtraBold" panose="00000900000000000000" pitchFamily="2" charset="0"/>
              </a:rPr>
            </a:br>
            <a:r>
              <a:rPr lang="fr-CA" sz="2400" dirty="0">
                <a:latin typeface="Montserrat ExtraBold" panose="00000900000000000000" pitchFamily="2" charset="0"/>
              </a:rPr>
              <a:t>Pourquoi partager ses ressources</a:t>
            </a:r>
            <a:endParaRPr lang="en-US" sz="4000" dirty="0">
              <a:latin typeface="Montserrat ExtraBold" panose="00000900000000000000" pitchFamily="2" charset="0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51A9BE4F-8C45-C448-89D6-9D1EBCE0373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19019" y="4958760"/>
            <a:ext cx="9539707" cy="1899239"/>
          </a:xfrm>
          <a:prstGeom prst="round2DiagRect">
            <a:avLst>
              <a:gd name="adj1" fmla="val 2647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22D046-4059-E543-B78D-59C31CB955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01718" y="-48989"/>
            <a:ext cx="3896458" cy="194822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6B52295-D3E9-4B22-A6FB-346FD866D48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233244" y="5324017"/>
            <a:ext cx="7984653" cy="2128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1600" b="1" dirty="0">
                <a:solidFill>
                  <a:schemeClr val="tx2"/>
                </a:solidFill>
              </a:rPr>
              <a:t>Marianne Dubé, </a:t>
            </a:r>
            <a:r>
              <a:rPr lang="fr-CA" sz="1600" dirty="0">
                <a:solidFill>
                  <a:schemeClr val="tx2"/>
                </a:solidFill>
              </a:rPr>
              <a:t>conseillère pédagogique, Université de Sherbrooke et fabriqueREL</a:t>
            </a:r>
          </a:p>
          <a:p>
            <a:pPr algn="l"/>
            <a:r>
              <a:rPr lang="fr-CA" sz="1600" b="1" dirty="0">
                <a:solidFill>
                  <a:schemeClr val="tx2"/>
                </a:solidFill>
              </a:rPr>
              <a:t>Accompagnée </a:t>
            </a:r>
            <a:r>
              <a:rPr lang="fr-CA" sz="1600" dirty="0">
                <a:solidFill>
                  <a:schemeClr val="tx2"/>
                </a:solidFill>
              </a:rPr>
              <a:t>par Christian Lachapelle et Nadia Villeneuve</a:t>
            </a:r>
            <a:endParaRPr lang="fr-CA" sz="1400" dirty="0">
              <a:solidFill>
                <a:schemeClr val="tx2"/>
              </a:solidFill>
            </a:endParaRPr>
          </a:p>
          <a:p>
            <a:pPr algn="l"/>
            <a:r>
              <a:rPr lang="fr-FR" sz="1400" b="1" dirty="0">
                <a:solidFill>
                  <a:schemeClr val="tx2"/>
                </a:solidFill>
              </a:rPr>
              <a:t>Pour citer ce document </a:t>
            </a:r>
            <a:r>
              <a:rPr lang="fr-FR" sz="1400" dirty="0">
                <a:solidFill>
                  <a:schemeClr val="tx2"/>
                </a:solidFill>
              </a:rPr>
              <a:t>: Dubé, M. (2024). </a:t>
            </a:r>
            <a:r>
              <a:rPr lang="fr-FR" sz="1400" i="1" dirty="0">
                <a:solidFill>
                  <a:schemeClr val="tx2"/>
                </a:solidFill>
              </a:rPr>
              <a:t>Le b.a.-ba des REL : Pourquoi et comment partager ses ressources </a:t>
            </a:r>
            <a:r>
              <a:rPr lang="fr-FR" sz="1400" dirty="0">
                <a:solidFill>
                  <a:schemeClr val="tx2"/>
                </a:solidFill>
                <a:sym typeface="Symbol" panose="05050102010706020507" pitchFamily="18" charset="2"/>
              </a:rPr>
              <a:t>Support de présentation</a:t>
            </a:r>
            <a:r>
              <a:rPr lang="fr-FR" sz="1400" dirty="0">
                <a:solidFill>
                  <a:schemeClr val="tx2"/>
                </a:solidFill>
              </a:rPr>
              <a:t>. fabriqueREL. CC BY. Ce document est une version adaptée de Dubé, M. (2021). </a:t>
            </a:r>
            <a:r>
              <a:rPr lang="fr-FR" sz="1400" i="1" dirty="0">
                <a:solidFill>
                  <a:schemeClr val="tx2"/>
                </a:solidFill>
                <a:hlinkClick r:id="rId10"/>
              </a:rPr>
              <a:t>Le b.a.-ba des REL </a:t>
            </a:r>
            <a:r>
              <a:rPr lang="fr-FR" sz="1400" dirty="0">
                <a:solidFill>
                  <a:schemeClr val="tx2"/>
                </a:solidFill>
                <a:sym typeface="Symbol" panose="05050102010706020507" pitchFamily="18" charset="2"/>
              </a:rPr>
              <a:t>Support de présentation</a:t>
            </a:r>
            <a:r>
              <a:rPr lang="fr-FR" sz="1400" dirty="0">
                <a:solidFill>
                  <a:schemeClr val="tx2"/>
                </a:solidFill>
              </a:rPr>
              <a:t>. fabriqueREL. CC BY.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E19266E-8C67-4754-BB4D-5C465EA346E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233244" y="3949642"/>
            <a:ext cx="8153916" cy="78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2000" b="1">
                <a:solidFill>
                  <a:schemeClr val="accent1"/>
                </a:solidFill>
                <a:latin typeface="Montserrat ExtraBold" panose="00000900000000000000" pitchFamily="2" charset="0"/>
              </a:rPr>
              <a:t>9 décembre 2024</a:t>
            </a:r>
          </a:p>
          <a:p>
            <a:pPr algn="l"/>
            <a:r>
              <a:rPr lang="fr-CA" sz="2000" b="1">
                <a:solidFill>
                  <a:schemeClr val="accent1"/>
                </a:solidFill>
                <a:latin typeface="Montserrat ExtraBold" panose="00000900000000000000" pitchFamily="2" charset="0"/>
              </a:rPr>
              <a:t>                    </a:t>
            </a:r>
            <a:endParaRPr lang="fr-FR" sz="2000" b="1">
              <a:solidFill>
                <a:schemeClr val="accent1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9EA239E-346D-44F0-A373-3611AECF18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584247" y="533432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A7E265-E886-C8C0-58E0-BD2D3093C5B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10</a:t>
            </a:fld>
            <a:endParaRPr lang="fr-CA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E2E826C-BF50-3AA5-38DD-ECE297C41BD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1166" y="-1920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>
                <a:solidFill>
                  <a:schemeClr val="tx2"/>
                </a:solidFill>
              </a:rPr>
              <a:t>Manuel (rédigé avec Pressbooks)</a:t>
            </a:r>
          </a:p>
        </p:txBody>
      </p:sp>
      <p:pic>
        <p:nvPicPr>
          <p:cNvPr id="9" name="Image 8" descr="Une image contenant texte, barrière de corail, oiseau&#10;&#10;Description générée automatiquement">
            <a:extLst>
              <a:ext uri="{FF2B5EF4-FFF2-40B4-BE49-F238E27FC236}">
                <a16:creationId xmlns:a16="http://schemas.microsoft.com/office/drawing/2014/main" id="{2B02AD66-5E13-A1C4-9F7C-1DEACF82C8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1166" y="923826"/>
            <a:ext cx="3540240" cy="470262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25AD66F-BC98-DC82-EA8A-F0FDF0A6F2E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543438" y="5887537"/>
            <a:ext cx="59544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>
                <a:latin typeface="Montserrat" panose="02000505000000020004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Aubin-Horth. (2024</a:t>
            </a:r>
            <a:r>
              <a:rPr lang="fr-CA" sz="1200" dirty="0">
                <a:latin typeface="Montserrat" panose="02000505000000020004" pitchFamily="2" charset="0"/>
              </a:rPr>
              <a:t>). </a:t>
            </a:r>
            <a:r>
              <a:rPr lang="fr-CA" sz="1200" dirty="0">
                <a:latin typeface="Montserrat" panose="02000505000000020004" pitchFamily="2" charset="0"/>
                <a:hlinkClick r:id="rId10"/>
              </a:rPr>
              <a:t>https://pressbooks.etsmtl.ca/ecoevolutive/</a:t>
            </a:r>
            <a:r>
              <a:rPr lang="fr-CA" sz="1200" dirty="0">
                <a:latin typeface="Montserrat" panose="02000505000000020004" pitchFamily="2" charset="0"/>
              </a:rPr>
              <a:t> </a:t>
            </a:r>
          </a:p>
        </p:txBody>
      </p:sp>
      <p:pic>
        <p:nvPicPr>
          <p:cNvPr id="12" name="Image 11" descr="Une image contenant texte, homme, habits, capture d’écran&#10;&#10;Description générée automatiquement">
            <a:extLst>
              <a:ext uri="{FF2B5EF4-FFF2-40B4-BE49-F238E27FC236}">
                <a16:creationId xmlns:a16="http://schemas.microsoft.com/office/drawing/2014/main" id="{CA80649E-DF51-200D-D526-616999881D7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423658" y="693464"/>
            <a:ext cx="2805454" cy="52684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Image 1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26F21FE-D3A5-D367-3E1F-788D929BD1E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890052" y="302445"/>
            <a:ext cx="2585923" cy="55412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852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5BC5C-1642-4471-AB98-61E6FA12C85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0688" y="-179888"/>
            <a:ext cx="10515600" cy="1325563"/>
          </a:xfrm>
        </p:spPr>
        <p:txBody>
          <a:bodyPr/>
          <a:lstStyle/>
          <a:p>
            <a:r>
              <a:rPr lang="fr-CA" dirty="0"/>
              <a:t>Le partage à </a:t>
            </a:r>
            <a:r>
              <a:rPr lang="fr-CA" sz="4400" dirty="0" err="1"/>
              <a:t>REL</a:t>
            </a:r>
            <a:r>
              <a:rPr lang="fr-CA" dirty="0" err="1"/>
              <a:t>ais</a:t>
            </a:r>
            <a:r>
              <a:rPr lang="fr-CA" dirty="0"/>
              <a:t>…l’histoire d’une REL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8810EF-E55A-4453-A475-E74BB0C8E78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11</a:t>
            </a:fld>
            <a:endParaRPr lang="fr-CA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1B70B795-56B1-4323-984C-607A09DD9009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50015098"/>
              </p:ext>
            </p:extLst>
          </p:nvPr>
        </p:nvGraphicFramePr>
        <p:xfrm>
          <a:off x="2450195" y="1199765"/>
          <a:ext cx="6914869" cy="4199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7680723" imgH="4663440" progId="AcroExch.Document.DC">
                  <p:embed/>
                </p:oleObj>
              </mc:Choice>
              <mc:Fallback>
                <p:oleObj name="Acrobat Document" r:id="rId9" imgW="7680723" imgH="4663440" progId="AcroExch.Document.DC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1B70B795-56B1-4323-984C-607A09DD90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50195" y="1199765"/>
                        <a:ext cx="6914869" cy="4199233"/>
                      </a:xfrm>
                      <a:prstGeom prst="rect">
                        <a:avLst/>
                      </a:prstGeom>
                      <a:ln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llipse 20">
            <a:extLst>
              <a:ext uri="{FF2B5EF4-FFF2-40B4-BE49-F238E27FC236}">
                <a16:creationId xmlns:a16="http://schemas.microsoft.com/office/drawing/2014/main" id="{F06C45F6-1730-4CAD-A94B-94E18FF8AA5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06955" y="1368567"/>
            <a:ext cx="486481" cy="486481"/>
          </a:xfrm>
          <a:prstGeom prst="ellipse">
            <a:avLst/>
          </a:prstGeom>
          <a:ln>
            <a:solidFill>
              <a:srgbClr val="008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1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40D9066-FF4E-4DDE-9D48-AD188A41FCC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47841" y="4895677"/>
            <a:ext cx="2314141" cy="503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7DA0F4-DA7C-4AA3-9B48-0F560175E7B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66492" y="5435326"/>
            <a:ext cx="2532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/>
              <a:t>Source: </a:t>
            </a:r>
            <a:r>
              <a:rPr lang="fr-CA" sz="1200">
                <a:hlinkClick r:id="rId11"/>
              </a:rPr>
              <a:t>Cégep Marie-Victorin. (2017).</a:t>
            </a:r>
            <a:endParaRPr lang="fr-CA" sz="1200"/>
          </a:p>
        </p:txBody>
      </p:sp>
    </p:spTree>
    <p:extLst>
      <p:ext uri="{BB962C8B-B14F-4D97-AF65-F5344CB8AC3E}">
        <p14:creationId xmlns:p14="http://schemas.microsoft.com/office/powerpoint/2010/main" val="38877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D8B208A0-3CF5-43C2-B539-454636F174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96023" y="1234512"/>
            <a:ext cx="3848518" cy="4678441"/>
          </a:xfrm>
          <a:prstGeom prst="roundRect">
            <a:avLst>
              <a:gd name="adj" fmla="val 3873"/>
            </a:avLst>
          </a:prstGeom>
          <a:solidFill>
            <a:srgbClr val="008EC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15BC5C-1642-4471-AB98-61E6FA12C85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9285" y="-237806"/>
            <a:ext cx="10515600" cy="1325563"/>
          </a:xfrm>
        </p:spPr>
        <p:txBody>
          <a:bodyPr/>
          <a:lstStyle/>
          <a:p>
            <a:r>
              <a:rPr lang="fr-CA" dirty="0"/>
              <a:t>Le partage à </a:t>
            </a:r>
            <a:r>
              <a:rPr lang="fr-CA" sz="4400" dirty="0" err="1"/>
              <a:t>REL</a:t>
            </a:r>
            <a:r>
              <a:rPr lang="fr-CA" dirty="0" err="1"/>
              <a:t>ais</a:t>
            </a:r>
            <a:r>
              <a:rPr lang="fr-CA" dirty="0"/>
              <a:t>…l’histoire d’une REL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8810EF-E55A-4453-A475-E74BB0C8E78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12</a:t>
            </a:fld>
            <a:endParaRPr lang="fr-CA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1B70B795-56B1-4323-984C-607A09DD9009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9747130"/>
              </p:ext>
            </p:extLst>
          </p:nvPr>
        </p:nvGraphicFramePr>
        <p:xfrm>
          <a:off x="349286" y="2731595"/>
          <a:ext cx="2741926" cy="1665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2" imgW="7680723" imgH="4663440" progId="AcroExch.Document.DC">
                  <p:embed/>
                </p:oleObj>
              </mc:Choice>
              <mc:Fallback>
                <p:oleObj name="Acrobat Document" r:id="rId12" imgW="7680723" imgH="4663440" progId="AcroExch.Document.DC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1B70B795-56B1-4323-984C-607A09DD90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9286" y="2731595"/>
                        <a:ext cx="2741926" cy="1665105"/>
                      </a:xfrm>
                      <a:prstGeom prst="rect">
                        <a:avLst/>
                      </a:prstGeom>
                      <a:ln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llipse 20">
            <a:extLst>
              <a:ext uri="{FF2B5EF4-FFF2-40B4-BE49-F238E27FC236}">
                <a16:creationId xmlns:a16="http://schemas.microsoft.com/office/drawing/2014/main" id="{F06C45F6-1730-4CAD-A94B-94E18FF8AA5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6045" y="2488354"/>
            <a:ext cx="486481" cy="486481"/>
          </a:xfrm>
          <a:prstGeom prst="ellipse">
            <a:avLst/>
          </a:prstGeom>
          <a:ln>
            <a:solidFill>
              <a:srgbClr val="008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/>
              <a:t>1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5E57FFF-E8BB-4D41-BEEB-94F519E38205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603734" y="1368567"/>
            <a:ext cx="3461045" cy="4317650"/>
            <a:chOff x="2980735" y="1378611"/>
            <a:chExt cx="3461045" cy="4317650"/>
          </a:xfrm>
        </p:grpSpPr>
        <p:graphicFrame>
          <p:nvGraphicFramePr>
            <p:cNvPr id="10" name="Objet 9">
              <a:extLst>
                <a:ext uri="{FF2B5EF4-FFF2-40B4-BE49-F238E27FC236}">
                  <a16:creationId xmlns:a16="http://schemas.microsoft.com/office/drawing/2014/main" id="{9572F216-5CBB-452E-91C3-26D3AE8DE0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4096032"/>
                </p:ext>
              </p:extLst>
            </p:nvPr>
          </p:nvGraphicFramePr>
          <p:xfrm>
            <a:off x="3223976" y="1530755"/>
            <a:ext cx="3217804" cy="4165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14" imgW="4663262" imgH="6035040" progId="AcroExch.Document.DC">
                    <p:embed/>
                  </p:oleObj>
                </mc:Choice>
                <mc:Fallback>
                  <p:oleObj name="Acrobat Document" r:id="rId14" imgW="4663262" imgH="6035040" progId="AcroExch.Document.DC">
                    <p:embed/>
                    <p:pic>
                      <p:nvPicPr>
                        <p:cNvPr id="10" name="Objet 9">
                          <a:extLst>
                            <a:ext uri="{FF2B5EF4-FFF2-40B4-BE49-F238E27FC236}">
                              <a16:creationId xmlns:a16="http://schemas.microsoft.com/office/drawing/2014/main" id="{9572F216-5CBB-452E-91C3-26D3AE8DE02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223976" y="1530755"/>
                          <a:ext cx="3217804" cy="41655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24A8204-C0A2-4C2D-9248-00073EC0469C}"/>
                </a:ext>
              </a:extLst>
            </p:cNvPr>
            <p:cNvSpPr/>
            <p:nvPr/>
          </p:nvSpPr>
          <p:spPr>
            <a:xfrm>
              <a:off x="2980735" y="1378611"/>
              <a:ext cx="486481" cy="486481"/>
            </a:xfrm>
            <a:prstGeom prst="ellipse">
              <a:avLst/>
            </a:prstGeom>
            <a:ln>
              <a:solidFill>
                <a:srgbClr val="008E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b="1"/>
                <a:t>2</a:t>
              </a:r>
            </a:p>
          </p:txBody>
        </p:sp>
      </p:grp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DAE5E2E6-B552-4470-9A31-814766C2AAD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186473" y="3390120"/>
            <a:ext cx="623981" cy="171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C1F0A2-6142-4FA6-B14F-986903C7E9C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090215" y="5645447"/>
            <a:ext cx="23679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dirty="0"/>
              <a:t>Source: </a:t>
            </a:r>
            <a:r>
              <a:rPr lang="fr-CA" sz="1050" dirty="0">
                <a:hlinkClick r:id="rId16"/>
              </a:rPr>
              <a:t>Lemieux, K. et Morin, S. (2020). </a:t>
            </a:r>
            <a:endParaRPr lang="fr-CA" sz="105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10FA18F-D18E-43BA-93BB-2410D8F0A3B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49285" y="4426112"/>
            <a:ext cx="2244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/>
              <a:t>Source: </a:t>
            </a:r>
            <a:r>
              <a:rPr lang="fr-CA" sz="1050">
                <a:hlinkClick r:id="rId17"/>
              </a:rPr>
              <a:t>Cégep Marie-Victorin. (2017).</a:t>
            </a:r>
            <a:endParaRPr lang="fr-CA" sz="1050"/>
          </a:p>
        </p:txBody>
      </p:sp>
    </p:spTree>
    <p:extLst>
      <p:ext uri="{BB962C8B-B14F-4D97-AF65-F5344CB8AC3E}">
        <p14:creationId xmlns:p14="http://schemas.microsoft.com/office/powerpoint/2010/main" val="2334735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79DC794-D2DA-6AF2-FDC9-5F127AFED1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221510" y="2048256"/>
            <a:ext cx="1897974" cy="2608098"/>
          </a:xfrm>
          <a:prstGeom prst="roundRect">
            <a:avLst>
              <a:gd name="adj" fmla="val 3873"/>
            </a:avLst>
          </a:prstGeom>
          <a:solidFill>
            <a:srgbClr val="008EC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15BC5C-1642-4471-AB98-61E6FA12C85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5757" y="-140544"/>
            <a:ext cx="10515600" cy="1325563"/>
          </a:xfrm>
        </p:spPr>
        <p:txBody>
          <a:bodyPr/>
          <a:lstStyle/>
          <a:p>
            <a:r>
              <a:rPr lang="fr-CA" dirty="0"/>
              <a:t>Le partage à </a:t>
            </a:r>
            <a:r>
              <a:rPr lang="fr-CA" sz="4400" dirty="0" err="1"/>
              <a:t>REL</a:t>
            </a:r>
            <a:r>
              <a:rPr lang="fr-CA" dirty="0" err="1"/>
              <a:t>ais</a:t>
            </a:r>
            <a:r>
              <a:rPr lang="fr-CA" dirty="0"/>
              <a:t>…l’histoire d’une REL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8810EF-E55A-4453-A475-E74BB0C8E78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0071952" y="6238262"/>
            <a:ext cx="829407" cy="365125"/>
          </a:xfrm>
        </p:spPr>
        <p:txBody>
          <a:bodyPr/>
          <a:lstStyle/>
          <a:p>
            <a:fld id="{7C8D7908-A7C7-CC46-9524-C00CE01F6968}" type="slidenum">
              <a:rPr lang="fr-CA" smtClean="0"/>
              <a:t>13</a:t>
            </a:fld>
            <a:endParaRPr lang="fr-CA" dirty="0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1B70B795-56B1-4323-984C-607A09DD9009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18490376"/>
              </p:ext>
            </p:extLst>
          </p:nvPr>
        </p:nvGraphicFramePr>
        <p:xfrm>
          <a:off x="315758" y="2835066"/>
          <a:ext cx="2741926" cy="1665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0" imgW="7680723" imgH="4663440" progId="AcroExch.Document.DC">
                  <p:embed/>
                </p:oleObj>
              </mc:Choice>
              <mc:Fallback>
                <p:oleObj name="Acrobat Document" r:id="rId20" imgW="7680723" imgH="4663440" progId="AcroExch.Document.DC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1B70B795-56B1-4323-984C-607A09DD90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15758" y="2835066"/>
                        <a:ext cx="2741926" cy="1665105"/>
                      </a:xfrm>
                      <a:prstGeom prst="rect">
                        <a:avLst/>
                      </a:prstGeom>
                      <a:ln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llipse 20">
            <a:extLst>
              <a:ext uri="{FF2B5EF4-FFF2-40B4-BE49-F238E27FC236}">
                <a16:creationId xmlns:a16="http://schemas.microsoft.com/office/drawing/2014/main" id="{F06C45F6-1730-4CAD-A94B-94E18FF8AA5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517" y="2591825"/>
            <a:ext cx="486481" cy="486481"/>
          </a:xfrm>
          <a:prstGeom prst="ellipse">
            <a:avLst/>
          </a:prstGeom>
          <a:ln>
            <a:solidFill>
              <a:srgbClr val="008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/>
              <a:t>1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5E57FFF-E8BB-4D41-BEEB-94F519E38205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622171" y="1495154"/>
            <a:ext cx="3461045" cy="4317650"/>
            <a:chOff x="3837372" y="1447447"/>
            <a:chExt cx="3461045" cy="4317650"/>
          </a:xfrm>
        </p:grpSpPr>
        <p:graphicFrame>
          <p:nvGraphicFramePr>
            <p:cNvPr id="10" name="Objet 9">
              <a:extLst>
                <a:ext uri="{FF2B5EF4-FFF2-40B4-BE49-F238E27FC236}">
                  <a16:creationId xmlns:a16="http://schemas.microsoft.com/office/drawing/2014/main" id="{9572F216-5CBB-452E-91C3-26D3AE8DE0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7056768"/>
                </p:ext>
              </p:extLst>
            </p:nvPr>
          </p:nvGraphicFramePr>
          <p:xfrm>
            <a:off x="4080613" y="1599591"/>
            <a:ext cx="3217804" cy="4165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22" imgW="4663262" imgH="6035040" progId="AcroExch.Document.DC">
                    <p:embed/>
                  </p:oleObj>
                </mc:Choice>
                <mc:Fallback>
                  <p:oleObj name="Acrobat Document" r:id="rId22" imgW="4663262" imgH="6035040" progId="AcroExch.Document.DC">
                    <p:embed/>
                    <p:pic>
                      <p:nvPicPr>
                        <p:cNvPr id="10" name="Objet 9">
                          <a:extLst>
                            <a:ext uri="{FF2B5EF4-FFF2-40B4-BE49-F238E27FC236}">
                              <a16:creationId xmlns:a16="http://schemas.microsoft.com/office/drawing/2014/main" id="{9572F216-5CBB-452E-91C3-26D3AE8DE02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080613" y="1599591"/>
                          <a:ext cx="3217804" cy="41655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24A8204-C0A2-4C2D-9248-00073EC0469C}"/>
                </a:ext>
              </a:extLst>
            </p:cNvPr>
            <p:cNvSpPr/>
            <p:nvPr/>
          </p:nvSpPr>
          <p:spPr>
            <a:xfrm>
              <a:off x="3837372" y="1447447"/>
              <a:ext cx="486481" cy="486481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b="1"/>
                <a:t>2</a:t>
              </a:r>
            </a:p>
          </p:txBody>
        </p:sp>
      </p:grp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DAE5E2E6-B552-4470-9A31-814766C2AAD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152945" y="3493591"/>
            <a:ext cx="623981" cy="171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BE1D25DD-B6E3-4174-B169-15248B7495D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028413" y="2233554"/>
            <a:ext cx="623981" cy="171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D1C03559-1BEA-4660-807F-2B557136449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984406" y="4902097"/>
            <a:ext cx="623981" cy="171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B0E6972-AD63-4AB8-B7CA-DA0AE4ECABA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302252" y="5780847"/>
            <a:ext cx="2266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/>
              <a:t>Source: </a:t>
            </a:r>
            <a:r>
              <a:rPr lang="fr-CA" sz="1000">
                <a:hlinkClick r:id="rId24"/>
              </a:rPr>
              <a:t>Lemieux, K. et Morin, S. (2020). </a:t>
            </a:r>
            <a:endParaRPr lang="fr-CA" sz="100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77A1EA1-40C3-4D74-BC3B-31848A0B86F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15757" y="4533242"/>
            <a:ext cx="21451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/>
              <a:t>Source: </a:t>
            </a:r>
            <a:r>
              <a:rPr lang="fr-CA" sz="1000" dirty="0">
                <a:solidFill>
                  <a:srgbClr val="0070C0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Cégep Marie-Victorin. (2017).</a:t>
            </a:r>
            <a:endParaRPr lang="fr-CA" sz="1000" dirty="0">
              <a:solidFill>
                <a:srgbClr val="0070C0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CD9AC45-1F8E-1020-1AB8-ED9692D9C8E1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7742221" y="414749"/>
            <a:ext cx="2147169" cy="3004679"/>
            <a:chOff x="7775480" y="250056"/>
            <a:chExt cx="2147169" cy="3004679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D8B208A0-3CF5-43C2-B539-454636F17415}"/>
                </a:ext>
              </a:extLst>
            </p:cNvPr>
            <p:cNvSpPr/>
            <p:nvPr/>
          </p:nvSpPr>
          <p:spPr>
            <a:xfrm>
              <a:off x="7864164" y="539224"/>
              <a:ext cx="2058485" cy="2674718"/>
            </a:xfrm>
            <a:prstGeom prst="roundRect">
              <a:avLst>
                <a:gd name="adj" fmla="val 3873"/>
              </a:avLst>
            </a:prstGeom>
            <a:solidFill>
              <a:srgbClr val="008ECD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E90806F6-DB92-4E47-A2C6-A83553949646}"/>
                </a:ext>
              </a:extLst>
            </p:cNvPr>
            <p:cNvGrpSpPr/>
            <p:nvPr/>
          </p:nvGrpSpPr>
          <p:grpSpPr>
            <a:xfrm>
              <a:off x="7775480" y="250056"/>
              <a:ext cx="2101631" cy="2742429"/>
              <a:chOff x="8258854" y="613595"/>
              <a:chExt cx="2020462" cy="2781324"/>
            </a:xfrm>
          </p:grpSpPr>
          <p:graphicFrame>
            <p:nvGraphicFramePr>
              <p:cNvPr id="12" name="Objet 11">
                <a:extLst>
                  <a:ext uri="{FF2B5EF4-FFF2-40B4-BE49-F238E27FC236}">
                    <a16:creationId xmlns:a16="http://schemas.microsoft.com/office/drawing/2014/main" id="{EE3793C9-5561-4064-855D-C1E45BF5C8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7737747"/>
                  </p:ext>
                </p:extLst>
              </p:nvPr>
            </p:nvGraphicFramePr>
            <p:xfrm>
              <a:off x="8426234" y="996072"/>
              <a:ext cx="1853082" cy="23988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Acrobat Document" r:id="rId26" imgW="4663262" imgH="6035040" progId="AcroExch.Document.DC">
                      <p:embed/>
                    </p:oleObj>
                  </mc:Choice>
                  <mc:Fallback>
                    <p:oleObj name="Acrobat Document" r:id="rId26" imgW="4663262" imgH="6035040" progId="AcroExch.Document.DC">
                      <p:embed/>
                      <p:pic>
                        <p:nvPicPr>
                          <p:cNvPr id="12" name="Objet 11">
                            <a:extLst>
                              <a:ext uri="{FF2B5EF4-FFF2-40B4-BE49-F238E27FC236}">
                                <a16:creationId xmlns:a16="http://schemas.microsoft.com/office/drawing/2014/main" id="{EE3793C9-5561-4064-855D-C1E45BF5C8C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7"/>
                          <a:stretch>
                            <a:fillRect/>
                          </a:stretch>
                        </p:blipFill>
                        <p:spPr>
                          <a:xfrm>
                            <a:off x="8426234" y="996072"/>
                            <a:ext cx="1853082" cy="23988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D1F4686B-E4C0-4E93-BCF9-B3FE4E25B191}"/>
                  </a:ext>
                </a:extLst>
              </p:cNvPr>
              <p:cNvSpPr/>
              <p:nvPr/>
            </p:nvSpPr>
            <p:spPr>
              <a:xfrm>
                <a:off x="8258854" y="613595"/>
                <a:ext cx="486481" cy="486481"/>
              </a:xfrm>
              <a:prstGeom prst="ellipse">
                <a:avLst/>
              </a:prstGeom>
              <a:ln>
                <a:solidFill>
                  <a:srgbClr val="008E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b="1"/>
                  <a:t>3</a:t>
                </a:r>
              </a:p>
            </p:txBody>
          </p:sp>
        </p:grp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A4A88624-D5C2-46E0-ACE8-247AA780B36C}"/>
                </a:ext>
              </a:extLst>
            </p:cNvPr>
            <p:cNvSpPr txBox="1"/>
            <p:nvPr/>
          </p:nvSpPr>
          <p:spPr>
            <a:xfrm>
              <a:off x="8005332" y="3008514"/>
              <a:ext cx="19062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000" dirty="0"/>
                <a:t>Source: Champlain </a:t>
              </a:r>
              <a:r>
                <a:rPr lang="fr-CA" sz="1000" dirty="0" err="1"/>
                <a:t>College</a:t>
              </a:r>
              <a:r>
                <a:rPr lang="fr-CA" sz="1000" dirty="0"/>
                <a:t>. (s.d.)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B075E4D-949E-DE61-D4BB-4CE44558F7EF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7300899" y="3953337"/>
            <a:ext cx="2779442" cy="2196641"/>
            <a:chOff x="7550422" y="3953337"/>
            <a:chExt cx="2779442" cy="2196641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885C9A8-A601-31A3-9CA6-1DFAA1B03806}"/>
                </a:ext>
              </a:extLst>
            </p:cNvPr>
            <p:cNvSpPr/>
            <p:nvPr/>
          </p:nvSpPr>
          <p:spPr>
            <a:xfrm>
              <a:off x="7889750" y="4057650"/>
              <a:ext cx="2440114" cy="2076299"/>
            </a:xfrm>
            <a:prstGeom prst="roundRect">
              <a:avLst>
                <a:gd name="adj" fmla="val 3873"/>
              </a:avLst>
            </a:prstGeom>
            <a:solidFill>
              <a:srgbClr val="008ECD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AA83FAB0-AB8A-4E9E-A9CD-ACB44176A460}"/>
                </a:ext>
              </a:extLst>
            </p:cNvPr>
            <p:cNvGrpSpPr/>
            <p:nvPr/>
          </p:nvGrpSpPr>
          <p:grpSpPr>
            <a:xfrm>
              <a:off x="7550422" y="3953337"/>
              <a:ext cx="2691090" cy="1950620"/>
              <a:chOff x="8458780" y="3514799"/>
              <a:chExt cx="2691090" cy="1950620"/>
            </a:xfrm>
          </p:grpSpPr>
          <p:pic>
            <p:nvPicPr>
              <p:cNvPr id="16" name="Image 15">
                <a:hlinkClick r:id="rId28"/>
                <a:extLst>
                  <a:ext uri="{FF2B5EF4-FFF2-40B4-BE49-F238E27FC236}">
                    <a16:creationId xmlns:a16="http://schemas.microsoft.com/office/drawing/2014/main" id="{3D884000-B051-41BF-96DF-40AAC1AA50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54620" y="3738175"/>
                <a:ext cx="2295250" cy="1727244"/>
              </a:xfrm>
              <a:prstGeom prst="rect">
                <a:avLst/>
              </a:prstGeom>
            </p:spPr>
          </p:pic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25BCA63E-554E-4AE7-916C-0B5427A36101}"/>
                  </a:ext>
                </a:extLst>
              </p:cNvPr>
              <p:cNvSpPr/>
              <p:nvPr/>
            </p:nvSpPr>
            <p:spPr>
              <a:xfrm>
                <a:off x="8458780" y="3514799"/>
                <a:ext cx="486481" cy="486481"/>
              </a:xfrm>
              <a:prstGeom prst="ellipse">
                <a:avLst/>
              </a:prstGeom>
              <a:ln>
                <a:solidFill>
                  <a:srgbClr val="008E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b="1" dirty="0"/>
                  <a:t>5</a:t>
                </a:r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FB040286-2C46-40FA-893B-6F6CEAE18EF1}"/>
                </a:ext>
              </a:extLst>
            </p:cNvPr>
            <p:cNvSpPr txBox="1"/>
            <p:nvPr/>
          </p:nvSpPr>
          <p:spPr>
            <a:xfrm>
              <a:off x="8298412" y="5896062"/>
              <a:ext cx="16642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050" dirty="0"/>
                <a:t>Source: </a:t>
              </a:r>
              <a:r>
                <a:rPr lang="fr-CA" sz="1050" dirty="0">
                  <a:hlinkClick r:id="rId28"/>
                </a:rPr>
                <a:t>Cabana, M. (2021).</a:t>
              </a:r>
              <a:endParaRPr lang="fr-CA" sz="1050" dirty="0"/>
            </a:p>
          </p:txBody>
        </p:sp>
      </p:grp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18EBACD-98EC-685C-3603-8874FE588C1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083216" y="3616160"/>
            <a:ext cx="2997125" cy="107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 descr="Une image contenant texte, capture d’écran, Publicité en ligne, Site web&#10;&#10;Description générée automatiquement">
            <a:extLst>
              <a:ext uri="{FF2B5EF4-FFF2-40B4-BE49-F238E27FC236}">
                <a16:creationId xmlns:a16="http://schemas.microsoft.com/office/drawing/2014/main" id="{61966320-7358-E205-DB11-C19DFB71C9BF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0298024" y="2127990"/>
            <a:ext cx="1764908" cy="2311828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6D78FA5F-C2CF-653B-1A60-0AEE17515C0C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945942" y="1909626"/>
            <a:ext cx="486481" cy="486481"/>
          </a:xfrm>
          <a:prstGeom prst="ellipse">
            <a:avLst/>
          </a:prstGeom>
          <a:ln>
            <a:solidFill>
              <a:srgbClr val="008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EAB55A9-E9F8-7F15-E873-137F05DF4070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0489950" y="4402437"/>
            <a:ext cx="1322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dirty="0"/>
              <a:t>Source: </a:t>
            </a:r>
            <a:r>
              <a:rPr lang="fr-CA" sz="1050" dirty="0">
                <a:hlinkClick r:id="rId31"/>
              </a:rPr>
              <a:t>UQAC. (s.d.).</a:t>
            </a:r>
            <a:endParaRPr lang="fr-CA" sz="1050" dirty="0"/>
          </a:p>
        </p:txBody>
      </p:sp>
    </p:spTree>
    <p:extLst>
      <p:ext uri="{BB962C8B-B14F-4D97-AF65-F5344CB8AC3E}">
        <p14:creationId xmlns:p14="http://schemas.microsoft.com/office/powerpoint/2010/main" val="1339914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E13A5-2080-CEA0-8463-220F873CD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iagramme, capture d’écran, Plan&#10;&#10;Description générée automatiquement">
            <a:extLst>
              <a:ext uri="{FF2B5EF4-FFF2-40B4-BE49-F238E27FC236}">
                <a16:creationId xmlns:a16="http://schemas.microsoft.com/office/drawing/2014/main" id="{88727A36-EC41-1A8E-3F33-41B3F20DD6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41" y="1031557"/>
            <a:ext cx="8379667" cy="42295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F4FE6A3-67F0-D2D3-C352-D39F8C94D12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7342" y="-65795"/>
            <a:ext cx="10515600" cy="1325563"/>
          </a:xfrm>
        </p:spPr>
        <p:txBody>
          <a:bodyPr/>
          <a:lstStyle/>
          <a:p>
            <a:r>
              <a:rPr lang="fr-CA" dirty="0"/>
              <a:t>Le partage à </a:t>
            </a:r>
            <a:r>
              <a:rPr lang="fr-CA" sz="4400" dirty="0" err="1"/>
              <a:t>REL</a:t>
            </a:r>
            <a:r>
              <a:rPr lang="fr-CA" dirty="0" err="1"/>
              <a:t>ais</a:t>
            </a:r>
            <a:r>
              <a:rPr lang="fr-CA" dirty="0"/>
              <a:t>…l’histoire d’une REL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03D3BC-FB9A-CA21-681A-2D71DFE54E6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14</a:t>
            </a:fld>
            <a:endParaRPr lang="fr-CA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A1313AA-3227-00D6-4B31-4F608D88C46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043920" y="3023931"/>
            <a:ext cx="619760" cy="5692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?</a:t>
            </a:r>
            <a:endParaRPr lang="fr-CA" b="1" dirty="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66FAE55D-5849-7D95-B6E3-8991E3A4283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93613" y="1181295"/>
            <a:ext cx="619760" cy="5692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/>
              <a:t>?</a:t>
            </a:r>
            <a:endParaRPr lang="fr-CA" b="1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EE481FD4-EA9D-517B-53A2-AC23493B910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036565" y="5358529"/>
            <a:ext cx="619760" cy="5692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?</a:t>
            </a:r>
            <a:endParaRPr lang="fr-CA" b="1" dirty="0"/>
          </a:p>
        </p:txBody>
      </p:sp>
      <p:cxnSp>
        <p:nvCxnSpPr>
          <p:cNvPr id="14" name="Connecteur : en arc 13">
            <a:extLst>
              <a:ext uri="{FF2B5EF4-FFF2-40B4-BE49-F238E27FC236}">
                <a16:creationId xmlns:a16="http://schemas.microsoft.com/office/drawing/2014/main" id="{8C25BDAD-3E2B-8BC4-F676-012FDA18E73B}"/>
              </a:ext>
            </a:extLst>
          </p:cNvPr>
          <p:cNvCxnSpPr>
            <a:cxnSpLocks/>
            <a:stCxn id="38" idx="1"/>
          </p:cNvCxnSpPr>
          <p:nvPr>
            <p:custDataLst>
              <p:tags r:id="rId7"/>
            </p:custDataLst>
          </p:nvPr>
        </p:nvCxnSpPr>
        <p:spPr>
          <a:xfrm rot="10800000" flipV="1">
            <a:off x="2666895" y="1465941"/>
            <a:ext cx="2126718" cy="1431953"/>
          </a:xfrm>
          <a:prstGeom prst="curvedConnector2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 : en arc 42">
            <a:extLst>
              <a:ext uri="{FF2B5EF4-FFF2-40B4-BE49-F238E27FC236}">
                <a16:creationId xmlns:a16="http://schemas.microsoft.com/office/drawing/2014/main" id="{A56671F3-9F0F-2AFF-8C55-E175F7D4A2B2}"/>
              </a:ext>
            </a:extLst>
          </p:cNvPr>
          <p:cNvCxnSpPr>
            <a:cxnSpLocks/>
            <a:stCxn id="11" idx="1"/>
          </p:cNvCxnSpPr>
          <p:nvPr>
            <p:custDataLst>
              <p:tags r:id="rId8"/>
            </p:custDataLst>
          </p:nvPr>
        </p:nvCxnSpPr>
        <p:spPr>
          <a:xfrm rot="10800000" flipV="1">
            <a:off x="9969012" y="3308577"/>
            <a:ext cx="1074909" cy="10327"/>
          </a:xfrm>
          <a:prstGeom prst="curved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7185405-42EC-61E3-CD39-EFE6804D4B8A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8436077" y="4263284"/>
            <a:ext cx="1710240" cy="1610932"/>
            <a:chOff x="8219768" y="3606436"/>
            <a:chExt cx="1710240" cy="1610932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B78B2C82-96B8-2E05-0CF7-510E77DB57BB}"/>
                </a:ext>
              </a:extLst>
            </p:cNvPr>
            <p:cNvSpPr/>
            <p:nvPr/>
          </p:nvSpPr>
          <p:spPr>
            <a:xfrm>
              <a:off x="9286240" y="3606436"/>
              <a:ext cx="619760" cy="56929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4000" b="1"/>
                <a:t>?</a:t>
              </a:r>
              <a:endParaRPr lang="fr-CA" b="1"/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1CE9BBC6-DA12-CD52-FEFA-F5B7B7C4AD2D}"/>
                </a:ext>
              </a:extLst>
            </p:cNvPr>
            <p:cNvSpPr/>
            <p:nvPr/>
          </p:nvSpPr>
          <p:spPr>
            <a:xfrm>
              <a:off x="9310248" y="4648074"/>
              <a:ext cx="619760" cy="56929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4000" b="1"/>
                <a:t>?</a:t>
              </a:r>
              <a:endParaRPr lang="fr-CA" b="1"/>
            </a:p>
          </p:txBody>
        </p:sp>
        <p:cxnSp>
          <p:nvCxnSpPr>
            <p:cNvPr id="45" name="Connecteur : en arc 44">
              <a:extLst>
                <a:ext uri="{FF2B5EF4-FFF2-40B4-BE49-F238E27FC236}">
                  <a16:creationId xmlns:a16="http://schemas.microsoft.com/office/drawing/2014/main" id="{4E2A25C8-6C5F-9B68-BA5F-D719BE82118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219768" y="3939603"/>
              <a:ext cx="1056846" cy="12700"/>
            </a:xfrm>
            <a:prstGeom prst="curvedConnector3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 : en arc 46">
              <a:extLst>
                <a:ext uri="{FF2B5EF4-FFF2-40B4-BE49-F238E27FC236}">
                  <a16:creationId xmlns:a16="http://schemas.microsoft.com/office/drawing/2014/main" id="{287E64BC-1761-CE47-8F1F-CB38E859CE0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219768" y="4101910"/>
              <a:ext cx="1090480" cy="907796"/>
            </a:xfrm>
            <a:prstGeom prst="curvedConnector3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482802D9-323D-2945-5864-86920FF0ED9D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rot="10800000">
            <a:off x="2580708" y="4465382"/>
            <a:ext cx="1455857" cy="1132849"/>
          </a:xfrm>
          <a:prstGeom prst="curvedConnector2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A43FAB48-B37A-1928-6A77-AD6E4F61FCD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733915" y="1083918"/>
            <a:ext cx="619760" cy="5692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?</a:t>
            </a:r>
            <a:endParaRPr lang="fr-CA" b="1" dirty="0"/>
          </a:p>
        </p:txBody>
      </p:sp>
      <p:cxnSp>
        <p:nvCxnSpPr>
          <p:cNvPr id="44" name="Connecteur : en arc 43">
            <a:extLst>
              <a:ext uri="{FF2B5EF4-FFF2-40B4-BE49-F238E27FC236}">
                <a16:creationId xmlns:a16="http://schemas.microsoft.com/office/drawing/2014/main" id="{7ED89E8F-01B2-1F6F-BAC5-2DFB189A18DA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 rot="10800000" flipV="1">
            <a:off x="8413796" y="1233599"/>
            <a:ext cx="1288638" cy="527315"/>
          </a:xfrm>
          <a:prstGeom prst="curved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667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138C9-CBD2-473F-BDE3-477BC5C6869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2. Pourquoi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96E7D9-AA84-458D-9240-B1650720EE9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8D7908-A7C7-CC46-9524-C00CE01F696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AB7E7E-D360-4033-8E2A-981A527343A4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692695" y="3615353"/>
            <a:ext cx="6806609" cy="1360996"/>
          </a:xfrm>
        </p:spPr>
        <p:txBody>
          <a:bodyPr>
            <a:normAutofit/>
          </a:bodyPr>
          <a:lstStyle/>
          <a:p>
            <a:r>
              <a:rPr lang="fr-CA" b="1" dirty="0"/>
              <a:t>Les principes en appui </a:t>
            </a:r>
          </a:p>
          <a:p>
            <a:r>
              <a:rPr lang="fr-CA" b="1" dirty="0"/>
              <a:t>Les avantages et les enjeux</a:t>
            </a:r>
          </a:p>
        </p:txBody>
      </p:sp>
    </p:spTree>
    <p:extLst>
      <p:ext uri="{BB962C8B-B14F-4D97-AF65-F5344CB8AC3E}">
        <p14:creationId xmlns:p14="http://schemas.microsoft.com/office/powerpoint/2010/main" val="424836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0F0C7-4285-7189-4CD8-45E350518C1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chemeClr val="tx2"/>
                </a:solidFill>
              </a:rPr>
              <a:t>De grands principes en appui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217920-5722-43BB-19EC-E5436D35C13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16</a:t>
            </a:fld>
            <a:endParaRPr lang="fr-CA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717B761-E1F1-E81B-1E05-2A13E50B5F47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03000" y="1527255"/>
            <a:ext cx="8424614" cy="771288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CA" dirty="0">
                <a:solidFill>
                  <a:srgbClr val="002060"/>
                </a:solidFill>
                <a:ea typeface="MS Mincho" panose="02020609040205080304" pitchFamily="49" charset="-128"/>
              </a:rPr>
              <a:t>L</a:t>
            </a:r>
            <a:r>
              <a:rPr lang="fr-CA" dirty="0">
                <a:solidFill>
                  <a:srgbClr val="002060"/>
                </a:solidFill>
                <a:effectLst/>
                <a:ea typeface="MS Mincho" panose="02020609040205080304" pitchFamily="49" charset="-128"/>
              </a:rPr>
              <a:t>a connaissance comme un bien commun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B37A2BF1-396F-EBD0-D48A-310F25AFEC16}"/>
              </a:ext>
            </a:extLst>
          </p:cNvPr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6760" y="3847546"/>
            <a:ext cx="2713057" cy="203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1F1692B-C28F-DA6C-B817-A1A43BD710A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683476" y="5831468"/>
            <a:ext cx="2888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50"/>
              <a:t> Source </a:t>
            </a:r>
            <a:r>
              <a:rPr lang="fr-CA" sz="1600"/>
              <a:t>: </a:t>
            </a:r>
            <a:r>
              <a:rPr lang="fr-CA" sz="1050">
                <a:solidFill>
                  <a:srgbClr val="4A4A4A"/>
                </a:solidFill>
                <a:latin typeface="Arial" panose="020B0604020202020204" pitchFamily="34" charset="0"/>
              </a:rPr>
              <a:t>Paley, N. (s.d.). </a:t>
            </a:r>
            <a:r>
              <a:rPr lang="fr-CA" sz="1050">
                <a:solidFill>
                  <a:srgbClr val="00A759"/>
                </a:solidFill>
                <a:latin typeface="Arial" panose="020B0604020202020204" pitchFamily="34" charset="0"/>
                <a:hlinkClick r:id="rId12" tooltip="Ouvre un lien externe dans une nouvelle fenêtre"/>
              </a:rPr>
              <a:t>Transmission</a:t>
            </a:r>
            <a:r>
              <a:rPr lang="fr-CA" sz="1050">
                <a:solidFill>
                  <a:srgbClr val="4A4A4A"/>
                </a:solidFill>
                <a:latin typeface="Arial" panose="020B0604020202020204" pitchFamily="34" charset="0"/>
              </a:rPr>
              <a:t> (gif)</a:t>
            </a:r>
            <a:endParaRPr lang="fr-CA" sz="105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8A30B89-558B-6297-BFB3-44819742349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9856" y="2489818"/>
            <a:ext cx="7686600" cy="8334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fr-CA" sz="2800" dirty="0">
                <a:solidFill>
                  <a:srgbClr val="002060"/>
                </a:solidFill>
                <a:ea typeface="MS Mincho"/>
              </a:rPr>
              <a:t>  2. L</a:t>
            </a:r>
            <a:r>
              <a:rPr lang="fr-CA" sz="2800" dirty="0">
                <a:solidFill>
                  <a:srgbClr val="002060"/>
                </a:solidFill>
                <a:effectLst/>
                <a:ea typeface="MS Mincho"/>
              </a:rPr>
              <a:t>’inclusion </a:t>
            </a:r>
            <a:r>
              <a:rPr lang="fr-CA" sz="2800" dirty="0">
                <a:solidFill>
                  <a:srgbClr val="002060"/>
                </a:solidFill>
                <a:ea typeface="MS Mincho"/>
              </a:rPr>
              <a:t>(EDI) et</a:t>
            </a:r>
            <a:r>
              <a:rPr lang="fr-CA" sz="2800" dirty="0">
                <a:solidFill>
                  <a:srgbClr val="002060"/>
                </a:solidFill>
                <a:effectLst/>
                <a:ea typeface="MS Mincho"/>
              </a:rPr>
              <a:t> l’accès à la réussite </a:t>
            </a:r>
            <a:endParaRPr lang="fr-CA" sz="2800" dirty="0">
              <a:solidFill>
                <a:srgbClr val="002060"/>
              </a:solidFill>
              <a:ea typeface="MS Mincho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098E938-73FE-251C-CACC-64BBEBFD937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04650" y="3429000"/>
            <a:ext cx="10782700" cy="83343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800">
                <a:solidFill>
                  <a:srgbClr val="002060"/>
                </a:solidFill>
                <a:ea typeface="MS Mincho" panose="02020609040205080304" pitchFamily="49" charset="-128"/>
              </a:defRPr>
            </a:lvl1pPr>
          </a:lstStyle>
          <a:p>
            <a:r>
              <a:rPr lang="fr-CA" dirty="0"/>
              <a:t>3.  La production et la consommation responsable (lien avec ODD)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C4B99DE-862A-DFDC-8B24-7B7193B2C3C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03000" y="4368182"/>
            <a:ext cx="7380312" cy="83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CA" sz="2800">
                <a:solidFill>
                  <a:srgbClr val="002060"/>
                </a:solidFill>
                <a:ea typeface="MS Mincho" panose="02020609040205080304" pitchFamily="49" charset="-128"/>
              </a:rPr>
              <a:t>4.  L</a:t>
            </a:r>
            <a:r>
              <a:rPr lang="fr-CA" sz="2800">
                <a:solidFill>
                  <a:srgbClr val="002060"/>
                </a:solidFill>
                <a:effectLst/>
                <a:ea typeface="MS Mincho" panose="02020609040205080304" pitchFamily="49" charset="-128"/>
              </a:rPr>
              <a:t>a participation et la collaboration </a:t>
            </a:r>
            <a:endParaRPr lang="fr-CA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A25443-42C2-4C1B-8C33-6C339FD96C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585" y="-140200"/>
            <a:ext cx="10515600" cy="1325563"/>
          </a:xfrm>
        </p:spPr>
        <p:txBody>
          <a:bodyPr/>
          <a:lstStyle/>
          <a:p>
            <a:r>
              <a:rPr lang="fr-CA" dirty="0">
                <a:solidFill>
                  <a:schemeClr val="tx2"/>
                </a:solidFill>
              </a:rPr>
              <a:t>Accessibilité financière et consommation responsable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1CBB63-2AC1-466E-B594-8823749D15F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33375" y="5882305"/>
            <a:ext cx="3400425" cy="488950"/>
          </a:xfrm>
        </p:spPr>
        <p:txBody>
          <a:bodyPr>
            <a:normAutofit/>
          </a:bodyPr>
          <a:lstStyle/>
          <a:p>
            <a:r>
              <a:rPr lang="fr-CA" sz="1200"/>
              <a:t>Tous droits réservés : </a:t>
            </a:r>
            <a:r>
              <a:rPr lang="fr-CA" sz="120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COOPSCO</a:t>
            </a:r>
            <a:r>
              <a:rPr lang="fr-CA" sz="1200"/>
              <a:t>, </a:t>
            </a:r>
            <a:r>
              <a:rPr lang="fr-CA" sz="1200" err="1"/>
              <a:t>UdS</a:t>
            </a:r>
            <a:endParaRPr lang="fr-CA" sz="120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FC9546-0FD1-40C0-9298-4EAC8605B2DC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10275" y="5872780"/>
            <a:ext cx="7105650" cy="508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 sz="1200" err="1"/>
              <a:t>Strang</a:t>
            </a:r>
            <a:r>
              <a:rPr lang="fr-CA" sz="1200"/>
              <a:t>, G. et al. (2021). </a:t>
            </a:r>
            <a:r>
              <a:rPr lang="fr-CA" sz="1200">
                <a:hlinkClick r:id="rId11"/>
              </a:rPr>
              <a:t>Calculus Volume 3</a:t>
            </a:r>
            <a:r>
              <a:rPr lang="fr-CA" sz="1200"/>
              <a:t>. </a:t>
            </a:r>
            <a:r>
              <a:rPr lang="fr-CA" sz="1200" err="1"/>
              <a:t>OpenStax</a:t>
            </a:r>
            <a:r>
              <a:rPr lang="fr-CA" sz="1200"/>
              <a:t>. CC BY-NC-SA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CF7174-5560-4626-8DCB-F8B3A96612E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17</a:t>
            </a:fld>
            <a:endParaRPr lang="fr-CA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74A5B75-40D1-488B-82E9-F01F9AF2F20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8115" y="1375070"/>
            <a:ext cx="5284270" cy="42437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8AB0F50-9019-4483-94BA-E55126EF23B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10275" y="1344760"/>
            <a:ext cx="3255977" cy="4168480"/>
          </a:xfrm>
          <a:prstGeom prst="rect">
            <a:avLst/>
          </a:prstGeom>
        </p:spPr>
      </p:pic>
      <p:pic>
        <p:nvPicPr>
          <p:cNvPr id="17" name="Image 16" descr="Une image contenant texte, personne, capture d’écran&#10;&#10;Description générée automatiquement">
            <a:extLst>
              <a:ext uri="{FF2B5EF4-FFF2-40B4-BE49-F238E27FC236}">
                <a16:creationId xmlns:a16="http://schemas.microsoft.com/office/drawing/2014/main" id="{EE49A4B3-79B4-4726-8E10-915D32DB746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325766" y="3247310"/>
            <a:ext cx="2874351" cy="2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8810EF-E55A-4453-A475-E74BB0C8E78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18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85BF6A-759C-4E4E-BCCA-4538D9B9D80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3099" y="1356165"/>
            <a:ext cx="3255977" cy="4168480"/>
          </a:xfrm>
          <a:prstGeom prst="rect">
            <a:avLst/>
          </a:prstGeom>
        </p:spPr>
      </p:pic>
      <p:pic>
        <p:nvPicPr>
          <p:cNvPr id="8" name="Image 7" descr="Une image contenant texte, personne, capture d’écran&#10;&#10;Description générée automatiquement">
            <a:extLst>
              <a:ext uri="{FF2B5EF4-FFF2-40B4-BE49-F238E27FC236}">
                <a16:creationId xmlns:a16="http://schemas.microsoft.com/office/drawing/2014/main" id="{CB6EE390-D82C-4FF4-B1E1-34F5A5C296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848891" y="3429000"/>
            <a:ext cx="2874351" cy="2371527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656FA34D-F232-4349-96C4-C9DD3A166C9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76248" y="5800527"/>
            <a:ext cx="7105650" cy="5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/>
              <a:t>Strang, G. et al. (2021). </a:t>
            </a:r>
            <a:r>
              <a:rPr lang="fr-CA" sz="1200">
                <a:hlinkClick r:id="rId10"/>
              </a:rPr>
              <a:t>Calculus Volume 3</a:t>
            </a:r>
            <a:r>
              <a:rPr lang="fr-CA" sz="1200"/>
              <a:t>. OpenStax. CC BY-NC-SA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FBF722A-84E6-8219-664B-82C070F93DF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341275" y="1356165"/>
            <a:ext cx="5931933" cy="4736024"/>
            <a:chOff x="5508104" y="1066534"/>
            <a:chExt cx="4572000" cy="3522939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A099448-5CD6-4E62-1BDD-4CAC5AF00035}"/>
                </a:ext>
              </a:extLst>
            </p:cNvPr>
            <p:cNvSpPr txBox="1"/>
            <p:nvPr/>
          </p:nvSpPr>
          <p:spPr>
            <a:xfrm>
              <a:off x="5508104" y="4406319"/>
              <a:ext cx="4572000" cy="183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sz="1000" dirty="0"/>
                <a:t>Source : </a:t>
              </a:r>
              <a:r>
                <a:rPr lang="fr-CA" sz="1000" dirty="0">
                  <a:hlinkClick r:id="rId11"/>
                </a:rPr>
                <a:t>https://savoirs.usherbrooke.ca/handle/11143/21866</a:t>
              </a:r>
              <a:r>
                <a:rPr lang="fr-CA" sz="1000" dirty="0"/>
                <a:t> 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2332685A-382B-EB99-CB77-A3B4F5693D1D}"/>
                </a:ext>
              </a:extLst>
            </p:cNvPr>
            <p:cNvGrpSpPr/>
            <p:nvPr/>
          </p:nvGrpSpPr>
          <p:grpSpPr>
            <a:xfrm>
              <a:off x="5508104" y="1066534"/>
              <a:ext cx="3312368" cy="3261236"/>
              <a:chOff x="5508104" y="1066534"/>
              <a:chExt cx="3312368" cy="3261236"/>
            </a:xfrm>
          </p:grpSpPr>
          <p:pic>
            <p:nvPicPr>
              <p:cNvPr id="10" name="Image 9" descr="Une image contenant texte, capture d’écran, violette, violet&#10;&#10;Description générée automatiquement">
                <a:extLst>
                  <a:ext uri="{FF2B5EF4-FFF2-40B4-BE49-F238E27FC236}">
                    <a16:creationId xmlns:a16="http://schemas.microsoft.com/office/drawing/2014/main" id="{5CE16CAB-559D-1CDC-92CA-AEC4DCD74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08104" y="1066534"/>
                <a:ext cx="2418307" cy="3261236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pic>
            <p:nvPicPr>
              <p:cNvPr id="11" name="Image 10" descr="Une image contenant texte, symbole, Police, nombre&#10;&#10;Description générée automatiquement">
                <a:extLst>
                  <a:ext uri="{FF2B5EF4-FFF2-40B4-BE49-F238E27FC236}">
                    <a16:creationId xmlns:a16="http://schemas.microsoft.com/office/drawing/2014/main" id="{AE76E422-39AC-B1AA-4BC1-52509E857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26412" y="2571750"/>
                <a:ext cx="894060" cy="4253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419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138C9-CBD2-473F-BDE3-477BC5C6869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3. Comment?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96E7D9-AA84-458D-9240-B1650720EE9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8D7908-A7C7-CC46-9524-C00CE01F696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AB7E7E-D360-4033-8E2A-981A527343A4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b="1" dirty="0"/>
              <a:t>Création</a:t>
            </a:r>
          </a:p>
          <a:p>
            <a:r>
              <a:rPr lang="fr-CA" b="1" dirty="0"/>
              <a:t>Options de partage</a:t>
            </a:r>
          </a:p>
        </p:txBody>
      </p:sp>
    </p:spTree>
    <p:extLst>
      <p:ext uri="{BB962C8B-B14F-4D97-AF65-F5344CB8AC3E}">
        <p14:creationId xmlns:p14="http://schemas.microsoft.com/office/powerpoint/2010/main" val="235571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E9C36E5-9DFF-42FB-AA0F-358FD726108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14116" y="643028"/>
            <a:ext cx="9144000" cy="130452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fr-CA" sz="3867" kern="0" cap="all">
                <a:solidFill>
                  <a:schemeClr val="tx2"/>
                </a:solidFill>
                <a:latin typeface="+mn-lt"/>
              </a:rPr>
              <a:t>Contexte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DBBD401E-C33E-4D41-95D3-E9FB761630DF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38093" y="1833143"/>
            <a:ext cx="10388958" cy="37209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3200" dirty="0">
                <a:hlinkClick r:id="rId5"/>
              </a:rPr>
              <a:t>Sollicitation de la fabriqueREL 2025 </a:t>
            </a:r>
            <a:r>
              <a:rPr lang="fr-CA" sz="3200" dirty="0"/>
              <a:t> (10 fév. 2025)</a:t>
            </a:r>
          </a:p>
          <a:p>
            <a:pPr algn="l">
              <a:lnSpc>
                <a:spcPct val="120000"/>
              </a:lnSpc>
            </a:pPr>
            <a:endParaRPr lang="fr-CA" sz="3200" dirty="0">
              <a:highlight>
                <a:srgbClr val="FFFF00"/>
              </a:highlight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3200" dirty="0"/>
              <a:t>Série de deux webinaires : </a:t>
            </a:r>
          </a:p>
          <a:p>
            <a:pPr marL="971550" lvl="1" indent="-514350" algn="l">
              <a:lnSpc>
                <a:spcPct val="120000"/>
              </a:lnSpc>
              <a:buFont typeface="+mj-lt"/>
              <a:buAutoNum type="arabicPeriod"/>
            </a:pPr>
            <a:r>
              <a:rPr lang="fr-CA" sz="2800" dirty="0"/>
              <a:t>B.a.-ba des REL (aujourd’hui)</a:t>
            </a:r>
          </a:p>
          <a:p>
            <a:pPr marL="971550" lvl="1" indent="-514350" algn="l">
              <a:lnSpc>
                <a:spcPct val="120000"/>
              </a:lnSpc>
              <a:buFont typeface="+mj-lt"/>
              <a:buAutoNum type="arabicPeriod"/>
            </a:pPr>
            <a:r>
              <a:rPr lang="fr-CA" sz="2800" dirty="0">
                <a:hlinkClick r:id="rId6"/>
              </a:rPr>
              <a:t>Introduction aux licences CC </a:t>
            </a:r>
            <a:r>
              <a:rPr lang="fr-CA" sz="2800" dirty="0"/>
              <a:t>: mercredi 11 décembre  11h à 12h</a:t>
            </a:r>
          </a:p>
          <a:p>
            <a:pPr lvl="1" algn="l">
              <a:lnSpc>
                <a:spcPct val="120000"/>
              </a:lnSpc>
            </a:pPr>
            <a:endParaRPr lang="fr-CA" sz="2800" dirty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CA" sz="3200" dirty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969908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12851C60-B968-857A-AC61-7FB95FDD828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96267" y="3239549"/>
            <a:ext cx="605739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67" dirty="0"/>
              <a:t>Source : fabriqueREL </a:t>
            </a:r>
          </a:p>
          <a:p>
            <a:r>
              <a:rPr lang="fr-CA" sz="1467" dirty="0">
                <a:solidFill>
                  <a:srgbClr val="1D1D1D"/>
                </a:solidFill>
                <a:hlinkClick r:id="rId6"/>
              </a:rPr>
              <a:t>https://fabriquerel.org/trousse</a:t>
            </a:r>
            <a:r>
              <a:rPr lang="fr-CA" sz="1467" dirty="0">
                <a:solidFill>
                  <a:srgbClr val="0070C0"/>
                </a:solidFill>
                <a:hlinkClick r:id="rId6"/>
              </a:rPr>
              <a:t>/</a:t>
            </a:r>
            <a:r>
              <a:rPr lang="fr-CA" sz="1467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1D1EE8-2278-C248-BD6E-4736148DFEC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8237" y="191875"/>
            <a:ext cx="11329259" cy="685800"/>
          </a:xfrm>
        </p:spPr>
        <p:txBody>
          <a:bodyPr/>
          <a:lstStyle/>
          <a:p>
            <a:r>
              <a:rPr lang="fr-CA" dirty="0">
                <a:solidFill>
                  <a:schemeClr val="tx2"/>
                </a:solidFill>
              </a:rPr>
              <a:t>Ressources et outils pour créer une REL</a:t>
            </a:r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D0AB9CB-028B-59E7-E4BA-B74D19E24C9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3948" y="877675"/>
            <a:ext cx="7776864" cy="5253349"/>
          </a:xfrm>
          <a:prstGeom prst="rect">
            <a:avLst/>
          </a:prstGeom>
          <a:ln>
            <a:solidFill>
              <a:srgbClr val="B6BAAF"/>
            </a:solidFill>
          </a:ln>
        </p:spPr>
      </p:pic>
    </p:spTree>
    <p:extLst>
      <p:ext uri="{BB962C8B-B14F-4D97-AF65-F5344CB8AC3E}">
        <p14:creationId xmlns:p14="http://schemas.microsoft.com/office/powerpoint/2010/main" val="3102866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1036E-15B9-6429-B037-002AA70423E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1370" y="202053"/>
            <a:ext cx="11329259" cy="685800"/>
          </a:xfrm>
        </p:spPr>
        <p:txBody>
          <a:bodyPr/>
          <a:lstStyle/>
          <a:p>
            <a:r>
              <a:rPr lang="fr-CA" dirty="0">
                <a:solidFill>
                  <a:schemeClr val="tx2"/>
                </a:solidFill>
              </a:rPr>
              <a:t>Exemples</a:t>
            </a:r>
          </a:p>
        </p:txBody>
      </p:sp>
      <p:pic>
        <p:nvPicPr>
          <p:cNvPr id="6" name="Image 5" descr="Une image contenant texte, capture d’écran, Police, Page web&#10;&#10;Description générée automatiquement">
            <a:hlinkClick r:id="rId6"/>
            <a:extLst>
              <a:ext uri="{FF2B5EF4-FFF2-40B4-BE49-F238E27FC236}">
                <a16:creationId xmlns:a16="http://schemas.microsoft.com/office/drawing/2014/main" id="{3A7F6C1A-89C1-51C7-A3EA-AF664423F4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6959" y="1124743"/>
            <a:ext cx="5535477" cy="5531203"/>
          </a:xfrm>
          <a:prstGeom prst="rect">
            <a:avLst/>
          </a:prstGeom>
          <a:ln>
            <a:solidFill>
              <a:srgbClr val="B6BAAF"/>
            </a:solidFill>
          </a:ln>
        </p:spPr>
      </p:pic>
      <p:pic>
        <p:nvPicPr>
          <p:cNvPr id="8" name="Image 7" descr="Une image contenant texte, capture d’écran, Police&#10;&#10;Description générée automatiquement">
            <a:hlinkClick r:id="rId8"/>
            <a:extLst>
              <a:ext uri="{FF2B5EF4-FFF2-40B4-BE49-F238E27FC236}">
                <a16:creationId xmlns:a16="http://schemas.microsoft.com/office/drawing/2014/main" id="{60869D17-7337-432B-09BB-D798F76EF3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45157" y="1124742"/>
            <a:ext cx="5727212" cy="5531204"/>
          </a:xfrm>
          <a:prstGeom prst="rect">
            <a:avLst/>
          </a:prstGeom>
          <a:ln>
            <a:solidFill>
              <a:srgbClr val="B6BAAF"/>
            </a:solidFill>
          </a:ln>
        </p:spPr>
      </p:pic>
    </p:spTree>
    <p:extLst>
      <p:ext uri="{BB962C8B-B14F-4D97-AF65-F5344CB8AC3E}">
        <p14:creationId xmlns:p14="http://schemas.microsoft.com/office/powerpoint/2010/main" val="984840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12">
            <a:extLst>
              <a:ext uri="{FF2B5EF4-FFF2-40B4-BE49-F238E27FC236}">
                <a16:creationId xmlns:a16="http://schemas.microsoft.com/office/drawing/2014/main" id="{01C7E6FA-28EE-7826-E530-43F84DEDD3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2154958" y="1284730"/>
            <a:ext cx="7882084" cy="391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030892-246E-22EA-76A4-8ADB33D300B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99989" y="5573272"/>
            <a:ext cx="4614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hlinkClick r:id="rId6"/>
              </a:rPr>
              <a:t>Spectrum of rights, sous </a:t>
            </a:r>
            <a:r>
              <a:rPr lang="en-US" sz="1400" err="1">
                <a:hlinkClick r:id="rId6"/>
              </a:rPr>
              <a:t>licence</a:t>
            </a:r>
            <a:r>
              <a:rPr lang="en-US" sz="1400">
                <a:hlinkClick r:id="rId6"/>
              </a:rPr>
              <a:t> CC BY NC 4.0</a:t>
            </a:r>
            <a:endParaRPr lang="fr-CA" sz="1400"/>
          </a:p>
        </p:txBody>
      </p:sp>
    </p:spTree>
    <p:extLst>
      <p:ext uri="{BB962C8B-B14F-4D97-AF65-F5344CB8AC3E}">
        <p14:creationId xmlns:p14="http://schemas.microsoft.com/office/powerpoint/2010/main" val="2302770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D4FB64-2C0A-4C17-B630-DD966226CB5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23</a:t>
            </a:fld>
            <a:endParaRPr lang="fr-CA"/>
          </a:p>
        </p:txBody>
      </p:sp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D9BDCA6-C749-4897-9D8D-BF99995D8A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37597" y="66040"/>
            <a:ext cx="7762240" cy="59769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64B6B3-5190-42A3-8EE6-1A9D0FB879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0456" y="520995"/>
            <a:ext cx="8413079" cy="2583712"/>
          </a:xfrm>
          <a:prstGeom prst="rect">
            <a:avLst/>
          </a:prstGeom>
          <a:noFill/>
          <a:ln w="76200">
            <a:solidFill>
              <a:srgbClr val="64B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AB861EC-BBE8-4959-AAE3-FB772FE3220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121794" y="3104707"/>
            <a:ext cx="606552" cy="503321"/>
          </a:xfrm>
          <a:prstGeom prst="ellipse">
            <a:avLst/>
          </a:prstGeom>
          <a:solidFill>
            <a:schemeClr val="accent4">
              <a:alpha val="5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630B431-EDB2-4BBB-8E4F-5ACFBA86C36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121794" y="3608028"/>
            <a:ext cx="606552" cy="503321"/>
          </a:xfrm>
          <a:prstGeom prst="ellipse">
            <a:avLst/>
          </a:prstGeom>
          <a:solidFill>
            <a:schemeClr val="accent4">
              <a:alpha val="5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E5942F6-EF79-49F4-9F87-AA5149F48C6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537613" y="4111349"/>
            <a:ext cx="1962224" cy="145757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1A8CB8A9-DADC-463D-B64B-F03CC5CC0C8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99619" y="520996"/>
            <a:ext cx="259547" cy="3590354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F40D2D-426B-4168-B930-C632A2955EE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0" y="2131507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Libre accès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15CCE35-5029-4A5F-A30A-1C8F9C5E63A3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728346" y="3608028"/>
            <a:ext cx="3809267" cy="8542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6C2F045-F2DE-4BCE-A659-A5C3E7B0E80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667102" y="5569416"/>
            <a:ext cx="6241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400">
                <a:hlinkClick r:id="rId14"/>
              </a:rPr>
              <a:t>https://fabriquerel.org/licences/</a:t>
            </a:r>
            <a:r>
              <a:rPr lang="fr-CA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15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5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138C9-CBD2-473F-BDE3-477BC5C6869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4. Discussion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96E7D9-AA84-458D-9240-B1650720EE9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8D7908-A7C7-CC46-9524-C00CE01F696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5837FD8-83C2-EC24-4E38-5471C1A6AF08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Rappel : sollicitation</a:t>
            </a:r>
          </a:p>
          <a:p>
            <a:r>
              <a:rPr lang="fr-CA" dirty="0"/>
              <a:t>Questions / réponse</a:t>
            </a:r>
          </a:p>
        </p:txBody>
      </p:sp>
    </p:spTree>
    <p:extLst>
      <p:ext uri="{BB962C8B-B14F-4D97-AF65-F5344CB8AC3E}">
        <p14:creationId xmlns:p14="http://schemas.microsoft.com/office/powerpoint/2010/main" val="470192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A5376-19C0-B92F-5470-ED94095C80E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chemeClr val="tx2"/>
                </a:solidFill>
              </a:rPr>
              <a:t>Rappel : sollicitation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877716-AF4D-7693-6DE6-5D8F4CD5D52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05066" y="1690688"/>
            <a:ext cx="11807912" cy="373054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2060"/>
                </a:solidFill>
                <a:ea typeface="MS Mincho"/>
              </a:rPr>
              <a:t>Documentation : </a:t>
            </a:r>
            <a:r>
              <a:rPr lang="fr-CA" sz="2200" b="1" dirty="0">
                <a:solidFill>
                  <a:srgbClr val="002060"/>
                </a:solidFill>
                <a:ea typeface="MS Mincho"/>
                <a:hlinkClick r:id="rId5"/>
              </a:rPr>
              <a:t>https://fabriquerel.org/documentation/#1682000158001-b1b9dc81-3093</a:t>
            </a:r>
            <a:r>
              <a:rPr lang="fr-CA" sz="2200" b="1" dirty="0">
                <a:solidFill>
                  <a:srgbClr val="002060"/>
                </a:solidFill>
                <a:ea typeface="MS Mincho"/>
              </a:rPr>
              <a:t>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2060"/>
                </a:solidFill>
                <a:ea typeface="MS Mincho"/>
              </a:rPr>
              <a:t>Date limite pour déposer un projet : </a:t>
            </a:r>
            <a:r>
              <a:rPr lang="fr-CA" dirty="0">
                <a:solidFill>
                  <a:srgbClr val="002060"/>
                </a:solidFill>
                <a:ea typeface="MS Mincho"/>
              </a:rPr>
              <a:t>lundi 10 février 2025, à midi</a:t>
            </a:r>
            <a:endParaRPr lang="fr-CA" dirty="0">
              <a:solidFill>
                <a:srgbClr val="002060"/>
              </a:solidFill>
              <a:ea typeface="MS Mincho" panose="02020609040205080304" pitchFamily="49" charset="-128"/>
              <a:cs typeface="Calibri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2060"/>
                </a:solidFill>
                <a:ea typeface="MS Mincho"/>
              </a:rPr>
              <a:t>Deux catégories </a:t>
            </a:r>
            <a:r>
              <a:rPr lang="fr-CA" dirty="0">
                <a:solidFill>
                  <a:srgbClr val="002060"/>
                </a:solidFill>
                <a:ea typeface="MS Mincho"/>
              </a:rPr>
              <a:t>:  Notes de cours (max 10 000$)  / Manuel (max 15 000$)</a:t>
            </a:r>
            <a:endParaRPr lang="fr-CA" dirty="0">
              <a:solidFill>
                <a:srgbClr val="002060"/>
              </a:solidFill>
              <a:ea typeface="MS Mincho" panose="02020609040205080304" pitchFamily="49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640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5E148-5229-460A-4EC2-354DACC05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CFEBFA7-0F08-EFBD-6F66-9C96B7DBA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91828"/>
              </p:ext>
            </p:extLst>
          </p:nvPr>
        </p:nvGraphicFramePr>
        <p:xfrm>
          <a:off x="869245" y="338666"/>
          <a:ext cx="10769600" cy="5475966"/>
        </p:xfrm>
        <a:graphic>
          <a:graphicData uri="http://schemas.openxmlformats.org/drawingml/2006/table">
            <a:tbl>
              <a:tblPr/>
              <a:tblGrid>
                <a:gridCol w="10769600">
                  <a:extLst>
                    <a:ext uri="{9D8B030D-6E8A-4147-A177-3AD203B41FA5}">
                      <a16:colId xmlns:a16="http://schemas.microsoft.com/office/drawing/2014/main" val="418876018"/>
                    </a:ext>
                  </a:extLst>
                </a:gridCol>
              </a:tblGrid>
              <a:tr h="482496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CONDITIONS GÉNÉRALES DE RECEVABILITÉ D’UN PROJET  (p.5)</a:t>
                      </a:r>
                      <a:endParaRPr lang="fr-CA" sz="3600" b="1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370273"/>
                  </a:ext>
                </a:extLst>
              </a:tr>
              <a:tr h="972764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00" b="0" i="0" dirty="0">
                          <a:effectLst/>
                          <a:latin typeface="Calibri" panose="020F0502020204030204" pitchFamily="34" charset="0"/>
                        </a:rPr>
                        <a:t>-le projet de REL doit s’inscrire</a:t>
                      </a:r>
                      <a:r>
                        <a:rPr lang="fr-CA" sz="2000" b="1" i="0" dirty="0">
                          <a:effectLst/>
                          <a:latin typeface="Calibri" panose="020F0502020204030204" pitchFamily="34" charset="0"/>
                        </a:rPr>
                        <a:t> à l’intérieur d’une activité créditée </a:t>
                      </a:r>
                      <a:r>
                        <a:rPr lang="fr-CA" sz="2000" b="0" i="0" dirty="0">
                          <a:effectLst/>
                          <a:latin typeface="Calibri" panose="020F0502020204030204" pitchFamily="34" charset="0"/>
                        </a:rPr>
                        <a:t>et doit cibler</a:t>
                      </a:r>
                      <a:r>
                        <a:rPr lang="fr-CA" sz="2000" b="1" i="0" dirty="0">
                          <a:effectLst/>
                          <a:latin typeface="Calibri" panose="020F0502020204030204" pitchFamily="34" charset="0"/>
                        </a:rPr>
                        <a:t> principalement les personnes étudiantes ;  </a:t>
                      </a:r>
                      <a:endParaRPr lang="fr-CA" sz="3600" b="1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42042"/>
                  </a:ext>
                </a:extLst>
              </a:tr>
              <a:tr h="972764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00" b="0" i="0" dirty="0">
                          <a:effectLst/>
                          <a:latin typeface="Calibri" panose="020F0502020204030204" pitchFamily="34" charset="0"/>
                        </a:rPr>
                        <a:t>-démontrer </a:t>
                      </a:r>
                      <a:r>
                        <a:rPr lang="fr-CA" sz="2000" b="1" i="0" dirty="0">
                          <a:effectLst/>
                          <a:latin typeface="Calibri" panose="020F0502020204030204" pitchFamily="34" charset="0"/>
                        </a:rPr>
                        <a:t>l’expertise</a:t>
                      </a:r>
                      <a:r>
                        <a:rPr lang="fr-CA" sz="20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CA" sz="2000" b="1" i="0" dirty="0">
                          <a:effectLst/>
                          <a:latin typeface="Calibri" panose="020F0502020204030204" pitchFamily="34" charset="0"/>
                        </a:rPr>
                        <a:t>disciplinaire et pédagogique </a:t>
                      </a:r>
                      <a:r>
                        <a:rPr lang="fr-CA" sz="2000" b="0" i="0" dirty="0">
                          <a:effectLst/>
                          <a:latin typeface="Calibri" panose="020F0502020204030204" pitchFamily="34" charset="0"/>
                        </a:rPr>
                        <a:t>de la personne enseignante porteuse du projet (un CV court doit être fourni) ;</a:t>
                      </a:r>
                      <a:r>
                        <a:rPr lang="fr-CA" sz="2000" b="1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3600" b="1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205132"/>
                  </a:ext>
                </a:extLst>
              </a:tr>
              <a:tr h="579218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00" b="0" i="0" dirty="0">
                          <a:effectLst/>
                          <a:latin typeface="Calibri" panose="020F0502020204030204" pitchFamily="34" charset="0"/>
                        </a:rPr>
                        <a:t>-démontrer un </a:t>
                      </a:r>
                      <a:r>
                        <a:rPr lang="fr-CA" sz="2000" b="1" i="0" dirty="0">
                          <a:effectLst/>
                          <a:latin typeface="Calibri" panose="020F0502020204030204" pitchFamily="34" charset="0"/>
                        </a:rPr>
                        <a:t>potentiel significatif de production ou d’enrichissement</a:t>
                      </a:r>
                      <a:r>
                        <a:rPr lang="fr-CA" sz="2000" b="0" i="0" dirty="0">
                          <a:effectLst/>
                          <a:latin typeface="Calibri" panose="020F0502020204030204" pitchFamily="34" charset="0"/>
                        </a:rPr>
                        <a:t> d’une ou de plusieurs REL ;</a:t>
                      </a:r>
                      <a:r>
                        <a:rPr lang="fr-CA" sz="2000" b="1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3600" b="1" i="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55482"/>
                  </a:ext>
                </a:extLst>
              </a:tr>
              <a:tr h="175986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00" b="1" i="0" dirty="0">
                          <a:effectLst/>
                          <a:latin typeface="Calibri" panose="020F0502020204030204" pitchFamily="34" charset="0"/>
                        </a:rPr>
                        <a:t>-recevoir l’appui formel</a:t>
                      </a:r>
                      <a:r>
                        <a:rPr lang="fr-CA" sz="2000" b="0" i="0" dirty="0">
                          <a:effectLst/>
                          <a:latin typeface="Calibri" panose="020F0502020204030204" pitchFamily="34" charset="0"/>
                        </a:rPr>
                        <a:t> de la direction du collège ou de la faculté ou de l’école d’affiliation de la ou des personnes qui proposent le projet, ainsi que l’engagement de cette dernière à favoriser la réalisation du projet. Cela doit se traduire, sauf exception justifiée, par la mise à disposition d’une personne bibliothécaire et d’une personne conseillère pédagogique pour soutenir le projet (</a:t>
                      </a:r>
                      <a:r>
                        <a:rPr lang="fr-CA" sz="2000" b="1" i="0" dirty="0">
                          <a:effectLst/>
                          <a:latin typeface="Calibri" panose="020F0502020204030204" pitchFamily="34" charset="0"/>
                        </a:rPr>
                        <a:t>binôme</a:t>
                      </a:r>
                      <a:r>
                        <a:rPr lang="fr-CA" sz="2000" b="0" i="0" dirty="0">
                          <a:effectLst/>
                          <a:latin typeface="Calibri" panose="020F0502020204030204" pitchFamily="34" charset="0"/>
                        </a:rPr>
                        <a:t>) ;</a:t>
                      </a:r>
                      <a:r>
                        <a:rPr lang="fr-CA" sz="2000" b="1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3600" b="1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491397"/>
                  </a:ext>
                </a:extLst>
              </a:tr>
              <a:tr h="576828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00" b="0" i="0" dirty="0">
                          <a:effectLst/>
                          <a:latin typeface="Calibri" panose="020F0502020204030204" pitchFamily="34" charset="0"/>
                        </a:rPr>
                        <a:t>-être </a:t>
                      </a:r>
                      <a:r>
                        <a:rPr lang="fr-CA" sz="2000" b="1" i="0" dirty="0">
                          <a:effectLst/>
                          <a:latin typeface="Calibri" panose="020F0502020204030204" pitchFamily="34" charset="0"/>
                        </a:rPr>
                        <a:t>réalisable en 10 mois</a:t>
                      </a:r>
                      <a:r>
                        <a:rPr lang="fr-CA" sz="2000" b="0" i="0" dirty="0">
                          <a:effectLst/>
                          <a:latin typeface="Calibri" panose="020F0502020204030204" pitchFamily="34" charset="0"/>
                        </a:rPr>
                        <a:t> : diffusion du projet terminé au plus tard le lundi 2 mars 2026.</a:t>
                      </a:r>
                      <a:r>
                        <a:rPr lang="fr-CA" sz="2000" b="1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3600" b="1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10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668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17A86-C2B0-4BDE-934E-5890287F7BA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chemeClr val="tx2"/>
                </a:solidFill>
              </a:rPr>
              <a:t>Pour aller plus loin, en simplicité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68D672-C531-4DF6-8DBA-B3F0BE530B4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90688"/>
            <a:ext cx="10952181" cy="41602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CA" sz="1600" dirty="0"/>
              <a:t>Qu’est-ce qu’une REL </a:t>
            </a:r>
            <a:r>
              <a:rPr lang="fr-CA" sz="1600" dirty="0">
                <a:hlinkClick r:id="rId6"/>
              </a:rPr>
              <a:t>https://fabriquerel.org/rel/</a:t>
            </a:r>
            <a:r>
              <a:rPr lang="fr-CA" sz="1600" dirty="0"/>
              <a:t> </a:t>
            </a:r>
          </a:p>
          <a:p>
            <a:pPr>
              <a:lnSpc>
                <a:spcPct val="150000"/>
              </a:lnSpc>
            </a:pPr>
            <a:r>
              <a:rPr lang="fr-CA" sz="1600" dirty="0"/>
              <a:t>Les licences </a:t>
            </a:r>
            <a:r>
              <a:rPr lang="fr-CA" sz="1600" dirty="0">
                <a:hlinkClick r:id="rId7"/>
              </a:rPr>
              <a:t>https://fabriquerel.org/licences/</a:t>
            </a:r>
            <a:r>
              <a:rPr lang="fr-CA" sz="1600" dirty="0"/>
              <a:t>  </a:t>
            </a:r>
          </a:p>
          <a:p>
            <a:pPr>
              <a:lnSpc>
                <a:spcPct val="150000"/>
              </a:lnSpc>
            </a:pPr>
            <a:r>
              <a:rPr lang="fr-CA" sz="1600" dirty="0"/>
              <a:t>Créer des ressources éducatives libres : un parcours structurant pour une qualité optimale (chapitre) </a:t>
            </a:r>
            <a:r>
              <a:rPr lang="fr-CA" sz="16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http://hdl.handle.net/11143/22115</a:t>
            </a:r>
            <a:r>
              <a:rPr lang="fr-CA" sz="1600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CA" sz="1600" dirty="0"/>
              <a:t>Créer des REL </a:t>
            </a:r>
            <a:r>
              <a:rPr lang="fr-CA" sz="1600" dirty="0">
                <a:hlinkClick r:id="rId9"/>
              </a:rPr>
              <a:t>https://fabriquerel.org/processus-de-creation/</a:t>
            </a:r>
            <a:r>
              <a:rPr lang="fr-CA" sz="1600" dirty="0"/>
              <a:t> </a:t>
            </a:r>
          </a:p>
          <a:p>
            <a:pPr>
              <a:lnSpc>
                <a:spcPct val="150000"/>
              </a:lnSpc>
            </a:pPr>
            <a:r>
              <a:rPr lang="fr-CA" sz="1600" dirty="0"/>
              <a:t>REL disponibles financées par fabriqueREL  </a:t>
            </a:r>
            <a:r>
              <a:rPr lang="fr-CA" sz="1600" b="0" i="0" u="none" strike="noStrike" dirty="0">
                <a:solidFill>
                  <a:srgbClr val="1191D0"/>
                </a:solidFill>
                <a:effectLst/>
                <a:hlinkClick r:id="rId10"/>
              </a:rPr>
              <a:t>https://zenodo.org/communities/fabriquerel/</a:t>
            </a:r>
            <a:r>
              <a:rPr lang="fr-CA" sz="1600" b="0" i="0" u="none" strike="noStrike" dirty="0">
                <a:solidFill>
                  <a:srgbClr val="1191D0"/>
                </a:solidFill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CA" sz="1600" dirty="0"/>
              <a:t>Trouver des REL   </a:t>
            </a:r>
            <a:r>
              <a:rPr lang="fr-CA" sz="1600" dirty="0">
                <a:hlinkClick r:id="rId11"/>
              </a:rPr>
              <a:t>https://docs.google.com/document/d/19qaDiUtjDFCBXbixdpWrOO26a3Txx0VO/edit?usp=sharing&amp;ouid=113345080675498727959&amp;rtpof=true&amp;sd=true</a:t>
            </a:r>
            <a:r>
              <a:rPr lang="fr-CA" sz="1600" dirty="0"/>
              <a:t> </a:t>
            </a:r>
            <a:endParaRPr lang="fr-CA" sz="1600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fr-CA" sz="1600" dirty="0"/>
              <a:t>Réflexion sur sa relation au savoir </a:t>
            </a:r>
            <a:r>
              <a:rPr lang="fr-CA" sz="1600" dirty="0">
                <a:solidFill>
                  <a:srgbClr val="0070C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https://www.usherbrooke.ca/ssf/veille/perspectives-ssf/numeros-precedents/avril-2021/profession-citoyen/</a:t>
            </a:r>
            <a:r>
              <a:rPr lang="fr-CA" sz="1600" dirty="0">
                <a:solidFill>
                  <a:srgbClr val="0070C0"/>
                </a:solidFill>
              </a:rPr>
              <a:t>   </a:t>
            </a:r>
          </a:p>
          <a:p>
            <a:endParaRPr lang="fr-CA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A0D243-7009-418A-8DC7-468A8F77226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419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17A86-C2B0-4BDE-934E-5890287F7BA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chemeClr val="tx2"/>
                </a:solidFill>
              </a:rPr>
              <a:t>Pour nous joindre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A0D243-7009-418A-8DC7-468A8F77226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28</a:t>
            </a:fld>
            <a:endParaRPr lang="fr-CA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0E17E41-D068-215F-A0A4-D5032DEB22BF}"/>
              </a:ext>
            </a:extLst>
          </p:cNvPr>
          <p:cNvGrpSpPr/>
          <p:nvPr/>
        </p:nvGrpSpPr>
        <p:grpSpPr>
          <a:xfrm>
            <a:off x="6783734" y="3384883"/>
            <a:ext cx="4495800" cy="2219913"/>
            <a:chOff x="6710570" y="2100089"/>
            <a:chExt cx="4495800" cy="221991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02379FB-EF75-2B26-3E1E-78BD29E230F3}"/>
                </a:ext>
              </a:extLst>
            </p:cNvPr>
            <p:cNvGrpSpPr/>
            <p:nvPr/>
          </p:nvGrpSpPr>
          <p:grpSpPr>
            <a:xfrm>
              <a:off x="6710570" y="2100089"/>
              <a:ext cx="4495800" cy="2219913"/>
              <a:chOff x="6962361" y="1808748"/>
              <a:chExt cx="4495800" cy="2219913"/>
            </a:xfrm>
          </p:grpSpPr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E2FAC484-7A33-12F2-4BCE-32741CB8D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2361" y="1808748"/>
                <a:ext cx="4495800" cy="563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400" b="1" dirty="0">
                    <a:hlinkClick r:id="rId5"/>
                  </a:rPr>
                  <a:t>Suivez-nous sur LinkedIn!</a:t>
                </a:r>
                <a:endParaRPr lang="fr-FR" sz="2400" b="1" dirty="0"/>
              </a:p>
            </p:txBody>
          </p:sp>
          <p:pic>
            <p:nvPicPr>
              <p:cNvPr id="1026" name="Picture 2" descr="Une image contenant texte, capture d’écran, Police, logo&#10;&#10;Description générée automatiquement">
                <a:hlinkClick r:id="rId5"/>
                <a:extLst>
                  <a:ext uri="{FF2B5EF4-FFF2-40B4-BE49-F238E27FC236}">
                    <a16:creationId xmlns:a16="http://schemas.microsoft.com/office/drawing/2014/main" id="{33EB49C5-9624-2226-F800-9971D13314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2361" y="2490371"/>
                <a:ext cx="3835470" cy="1538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8" name="Picture 4" descr="Une image contenant logo, symbole, Bleu électrique, Police&#10;&#10;Description générée automatiquement">
              <a:hlinkClick r:id="rId5"/>
              <a:extLst>
                <a:ext uri="{FF2B5EF4-FFF2-40B4-BE49-F238E27FC236}">
                  <a16:creationId xmlns:a16="http://schemas.microsoft.com/office/drawing/2014/main" id="{93028273-64A3-B602-7B1D-CFB27AD78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0265" y="2100089"/>
              <a:ext cx="485775" cy="51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B912C0A-5CEB-9CE3-8C01-75B34646CB77}"/>
              </a:ext>
            </a:extLst>
          </p:cNvPr>
          <p:cNvGrpSpPr/>
          <p:nvPr/>
        </p:nvGrpSpPr>
        <p:grpSpPr>
          <a:xfrm>
            <a:off x="988807" y="3555998"/>
            <a:ext cx="3712285" cy="1800225"/>
            <a:chOff x="988807" y="3555998"/>
            <a:chExt cx="3712285" cy="1800225"/>
          </a:xfrm>
        </p:grpSpPr>
        <p:sp>
          <p:nvSpPr>
            <p:cNvPr id="13" name="Titre 1">
              <a:extLst>
                <a:ext uri="{FF2B5EF4-FFF2-40B4-BE49-F238E27FC236}">
                  <a16:creationId xmlns:a16="http://schemas.microsoft.com/office/drawing/2014/main" id="{1ED50085-84F2-FA7B-1CCE-412A8F4F0F54}"/>
                </a:ext>
              </a:extLst>
            </p:cNvPr>
            <p:cNvSpPr txBox="1">
              <a:spLocks/>
            </p:cNvSpPr>
            <p:nvPr/>
          </p:nvSpPr>
          <p:spPr>
            <a:xfrm>
              <a:off x="988807" y="3555998"/>
              <a:ext cx="2937734" cy="8048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400" b="1" dirty="0"/>
                <a:t>Visitez notre site </a:t>
              </a:r>
              <a:r>
                <a:rPr lang="fr-FR" sz="2400" b="1" dirty="0">
                  <a:solidFill>
                    <a:schemeClr val="tx2"/>
                  </a:solidFill>
                </a:rPr>
                <a:t>Web</a:t>
              </a:r>
              <a:r>
                <a:rPr lang="fr-FR" sz="2400" b="1" dirty="0"/>
                <a:t>!</a:t>
              </a:r>
              <a:r>
                <a:rPr lang="fr-FR" sz="2400" dirty="0"/>
                <a:t> </a:t>
              </a:r>
              <a:endParaRPr lang="fr-FR" dirty="0"/>
            </a:p>
            <a:p>
              <a:r>
                <a:rPr lang="fr-FR" sz="2400" dirty="0">
                  <a:hlinkClick r:id="rId8"/>
                </a:rPr>
                <a:t>fabriquerel.org</a:t>
              </a:r>
              <a:endParaRPr lang="fr-FR" sz="2400" dirty="0"/>
            </a:p>
          </p:txBody>
        </p:sp>
        <p:pic>
          <p:nvPicPr>
            <p:cNvPr id="14" name="Image 13" descr="Une image contenant texte, Police, logo, Graphique&#10;&#10;Description générée automatiquement">
              <a:extLst>
                <a:ext uri="{FF2B5EF4-FFF2-40B4-BE49-F238E27FC236}">
                  <a16:creationId xmlns:a16="http://schemas.microsoft.com/office/drawing/2014/main" id="{F48A9EC3-7EF7-00D0-6D5A-2709BC1F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8807" y="4340223"/>
              <a:ext cx="3712285" cy="1016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5" name="ZoneTexte 6">
            <a:extLst>
              <a:ext uri="{FF2B5EF4-FFF2-40B4-BE49-F238E27FC236}">
                <a16:creationId xmlns:a16="http://schemas.microsoft.com/office/drawing/2014/main" id="{835F28CF-909F-6EC6-AC94-5163E6A29684}"/>
              </a:ext>
            </a:extLst>
          </p:cNvPr>
          <p:cNvSpPr txBox="1"/>
          <p:nvPr/>
        </p:nvSpPr>
        <p:spPr>
          <a:xfrm>
            <a:off x="838200" y="1720256"/>
            <a:ext cx="8193434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chemeClr val="tx2"/>
                </a:solidFill>
              </a:rPr>
              <a:t>Des questions concernant le dépôt d’un projet?</a:t>
            </a:r>
          </a:p>
          <a:p>
            <a:pPr algn="l"/>
            <a:r>
              <a:rPr lang="fr-FR" sz="2800" dirty="0">
                <a:solidFill>
                  <a:schemeClr val="tx2"/>
                </a:solidFill>
                <a:hlinkClick r:id="rId10"/>
              </a:rPr>
              <a:t>projets@fabriquerel.org</a:t>
            </a:r>
            <a:endParaRPr lang="fr-F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48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4116E652-4131-41AF-8CC4-6F70ECDBED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4183" y="-52143"/>
            <a:ext cx="3896458" cy="1948229"/>
          </a:xfrm>
          <a:prstGeom prst="rect">
            <a:avLst/>
          </a:prstGeom>
        </p:spPr>
      </p:pic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9A9499C-9FF5-4E44-90E4-C944FDFD15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88458" y="3639939"/>
            <a:ext cx="9062992" cy="2103964"/>
          </a:xfrm>
          <a:prstGeom prst="round2DiagRect">
            <a:avLst>
              <a:gd name="adj1" fmla="val 2647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À </a:t>
            </a:r>
            <a:r>
              <a:rPr lang="en-US" sz="2000" dirty="0" err="1">
                <a:solidFill>
                  <a:schemeClr val="tx1"/>
                </a:solidFill>
              </a:rPr>
              <a:t>surveiller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hlinkClick r:id="rId8"/>
              </a:rPr>
              <a:t>Introduction aux </a:t>
            </a:r>
            <a:r>
              <a:rPr lang="en-US" sz="2000" dirty="0" err="1">
                <a:solidFill>
                  <a:schemeClr val="tx1"/>
                </a:solidFill>
                <a:hlinkClick r:id="rId8"/>
              </a:rPr>
              <a:t>licences</a:t>
            </a:r>
            <a:r>
              <a:rPr lang="en-US" sz="2000" dirty="0">
                <a:solidFill>
                  <a:schemeClr val="tx1"/>
                </a:solidFill>
                <a:hlinkClick r:id="rId8"/>
              </a:rPr>
              <a:t> CC : 11 </a:t>
            </a:r>
            <a:r>
              <a:rPr lang="en-US" sz="2000" dirty="0" err="1">
                <a:solidFill>
                  <a:schemeClr val="tx1"/>
                </a:solidFill>
                <a:hlinkClick r:id="rId8"/>
              </a:rPr>
              <a:t>décembre</a:t>
            </a:r>
            <a:r>
              <a:rPr lang="en-US" sz="2000" dirty="0">
                <a:solidFill>
                  <a:schemeClr val="tx1"/>
                </a:solidFill>
                <a:hlinkClick r:id="rId8"/>
              </a:rPr>
              <a:t> 11h</a:t>
            </a:r>
            <a:r>
              <a:rPr lang="en-US" sz="2000" dirty="0">
                <a:solidFill>
                  <a:schemeClr val="tx1"/>
                </a:solidFill>
              </a:rPr>
              <a:t> (sur inscription)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hlinkClick r:id="rId9"/>
              </a:rPr>
              <a:t>Séance </a:t>
            </a:r>
            <a:r>
              <a:rPr lang="en-US" sz="2000" dirty="0" err="1">
                <a:solidFill>
                  <a:schemeClr val="tx1"/>
                </a:solidFill>
                <a:hlinkClick r:id="rId9"/>
              </a:rPr>
              <a:t>d’information</a:t>
            </a:r>
            <a:r>
              <a:rPr lang="en-US" sz="2000" dirty="0">
                <a:solidFill>
                  <a:schemeClr val="tx1"/>
                </a:solidFill>
                <a:hlinkClick r:id="rId9"/>
              </a:rPr>
              <a:t> : 21 </a:t>
            </a:r>
            <a:r>
              <a:rPr lang="en-US" sz="2000" dirty="0" err="1">
                <a:solidFill>
                  <a:schemeClr val="tx1"/>
                </a:solidFill>
                <a:hlinkClick r:id="rId9"/>
              </a:rPr>
              <a:t>janvier</a:t>
            </a:r>
            <a:r>
              <a:rPr lang="en-US" sz="2000" dirty="0">
                <a:solidFill>
                  <a:schemeClr val="tx1"/>
                </a:solidFill>
                <a:hlinkClick r:id="rId9"/>
              </a:rPr>
              <a:t> à midi</a:t>
            </a:r>
            <a:r>
              <a:rPr lang="en-US" sz="2000" dirty="0">
                <a:solidFill>
                  <a:schemeClr val="tx1"/>
                </a:solidFill>
              </a:rPr>
              <a:t> (sur inscription)</a:t>
            </a:r>
          </a:p>
          <a:p>
            <a:pPr algn="ctr"/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Documents de la </a:t>
            </a:r>
            <a:r>
              <a:rPr lang="en-US" sz="2000" dirty="0" err="1">
                <a:solidFill>
                  <a:schemeClr val="tx1"/>
                </a:solidFill>
                <a:hlinkClick r:id="rId10"/>
              </a:rPr>
              <a:t>sollicitation</a:t>
            </a:r>
            <a:r>
              <a:rPr lang="en-US" sz="2000" dirty="0">
                <a:solidFill>
                  <a:schemeClr val="tx1"/>
                </a:solidFill>
                <a:hlinkClick r:id="rId10"/>
              </a:rPr>
              <a:t> 2025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562E67B-AE9A-4E07-9D2D-FA09589BDF1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10641" y="1846873"/>
            <a:ext cx="3503167" cy="158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>
                <a:solidFill>
                  <a:schemeClr val="bg2"/>
                </a:solidFill>
              </a:rPr>
              <a:t>Merci!</a:t>
            </a:r>
            <a:endParaRPr lang="en-US" sz="540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A1D9E-C508-403F-9ED5-99796AA8A0E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112238" y="5743903"/>
            <a:ext cx="5150064" cy="158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>
                <a:solidFill>
                  <a:srgbClr val="00B0F0"/>
                </a:solidFill>
              </a:rPr>
              <a:t>https://fabriquerel.org/</a:t>
            </a:r>
            <a:endParaRPr lang="en-US" sz="2400" u="sng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6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E9C36E5-9DFF-42FB-AA0F-358FD726108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04850" y="383384"/>
            <a:ext cx="9144000" cy="1304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CA" sz="3867" kern="0" cap="all">
                <a:solidFill>
                  <a:schemeClr val="tx2"/>
                </a:solidFill>
                <a:latin typeface="+mn-lt"/>
              </a:rPr>
              <a:t>Informations techniques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DBBD401E-C33E-4D41-95D3-E9FB761630DF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901521" y="1991187"/>
            <a:ext cx="10388958" cy="2480957"/>
          </a:xfrm>
        </p:spPr>
        <p:txBody>
          <a:bodyPr>
            <a:normAutofit fontScale="92500"/>
          </a:bodyPr>
          <a:lstStyle/>
          <a:p>
            <a:pPr marL="342900" indent="-3429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800" dirty="0"/>
              <a:t>Fonctionnalités de la plateforme et ergonomie ajustable (</a:t>
            </a:r>
            <a:r>
              <a:rPr lang="fr-CA" sz="2800" b="1" dirty="0"/>
              <a:t>micro/caméra</a:t>
            </a:r>
            <a:r>
              <a:rPr lang="fr-CA" sz="2800" dirty="0"/>
              <a:t>)</a:t>
            </a:r>
          </a:p>
          <a:p>
            <a:pPr marL="342900" indent="-3429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800" dirty="0"/>
              <a:t>Utilisation du </a:t>
            </a:r>
            <a:r>
              <a:rPr lang="fr-CA" sz="2800" b="1" dirty="0"/>
              <a:t>clavardage</a:t>
            </a:r>
            <a:r>
              <a:rPr lang="fr-CA" sz="2800" dirty="0"/>
              <a:t> et </a:t>
            </a:r>
            <a:r>
              <a:rPr lang="fr-CA" sz="2800" b="1" dirty="0"/>
              <a:t>main levée</a:t>
            </a:r>
          </a:p>
          <a:p>
            <a:pPr marL="342900" indent="-3429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800" dirty="0"/>
              <a:t>Enregistrement (CC BY) et accès à la présentation</a:t>
            </a:r>
          </a:p>
          <a:p>
            <a:pPr marL="342900" indent="-3429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2800" dirty="0"/>
              <a:t>Portrait des participants</a:t>
            </a:r>
          </a:p>
          <a:p>
            <a:endParaRPr lang="fr-CA" sz="700" dirty="0"/>
          </a:p>
        </p:txBody>
      </p:sp>
    </p:spTree>
    <p:extLst>
      <p:ext uri="{BB962C8B-B14F-4D97-AF65-F5344CB8AC3E}">
        <p14:creationId xmlns:p14="http://schemas.microsoft.com/office/powerpoint/2010/main" val="398741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B9F94-9683-4F73-86A7-2D03AC2CC3D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8556" y="698764"/>
            <a:ext cx="10515600" cy="1325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fr-CA" sz="3867" kern="0" cap="all">
                <a:solidFill>
                  <a:schemeClr val="tx2"/>
                </a:solidFill>
                <a:latin typeface="+mn-lt"/>
              </a:rPr>
              <a:t>Déroulement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8283C7-0903-428B-80D9-FE575ACBE74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4</a:t>
            </a:fld>
            <a:endParaRPr lang="fr-CA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AA7AD7D-3405-43DB-B700-D4474F22732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8200" y="1526117"/>
            <a:ext cx="11353800" cy="456150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800" b="1" dirty="0"/>
              <a:t>Quoi?</a:t>
            </a:r>
            <a:r>
              <a:rPr lang="fr-CA" sz="2800" dirty="0"/>
              <a:t> Définition et caractéristiques 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800" b="1" dirty="0"/>
              <a:t>Pourquoi? </a:t>
            </a:r>
            <a:r>
              <a:rPr lang="fr-CA" sz="2800" dirty="0"/>
              <a:t>Principes en appui et les avantages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800" b="1" dirty="0"/>
              <a:t>Comment?</a:t>
            </a:r>
            <a:r>
              <a:rPr lang="fr-CA" b="1" dirty="0"/>
              <a:t>   </a:t>
            </a:r>
            <a:r>
              <a:rPr lang="fr-CA" sz="2800" dirty="0"/>
              <a:t>…en créer?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b="1" dirty="0"/>
              <a:t>Discussion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1948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138C9-CBD2-473F-BDE3-477BC5C6869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1. Quoi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96E7D9-AA84-458D-9240-B1650720EE9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8D7908-A7C7-CC46-9524-C00CE01F69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AB7E7E-D360-4033-8E2A-981A527343A4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918473" y="3581486"/>
            <a:ext cx="6806609" cy="1360996"/>
          </a:xfrm>
        </p:spPr>
        <p:txBody>
          <a:bodyPr/>
          <a:lstStyle/>
          <a:p>
            <a:r>
              <a:rPr lang="fr-CA" b="1"/>
              <a:t>Définition et caractéristiques</a:t>
            </a:r>
          </a:p>
        </p:txBody>
      </p:sp>
    </p:spTree>
    <p:extLst>
      <p:ext uri="{BB962C8B-B14F-4D97-AF65-F5344CB8AC3E}">
        <p14:creationId xmlns:p14="http://schemas.microsoft.com/office/powerpoint/2010/main" val="102558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815BED7-7662-F469-7A32-41228E65EE42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22749" y="1256900"/>
            <a:ext cx="11414633" cy="2650485"/>
          </a:xfrm>
        </p:spPr>
        <p:txBody>
          <a:bodyPr/>
          <a:lstStyle/>
          <a:p>
            <a:pPr marL="303946" lvl="1" indent="0">
              <a:buNone/>
            </a:pPr>
            <a:r>
              <a:rPr lang="fr-CA" sz="2667" kern="100">
                <a:latin typeface="Calibri"/>
                <a:cs typeface="Times New Roman"/>
              </a:rPr>
              <a:t>Matériels d’enseignement, d’apprentissage ou de recherche publiées avec une licence de propriété intellectuelle permettant leur utilisation, </a:t>
            </a:r>
            <a:r>
              <a:rPr lang="fr-CA" sz="2667" b="1" kern="100">
                <a:latin typeface="Calibri"/>
                <a:cs typeface="Times New Roman"/>
              </a:rPr>
              <a:t>adaptation</a:t>
            </a:r>
            <a:r>
              <a:rPr lang="fr-CA" sz="2667" kern="100">
                <a:latin typeface="Calibri"/>
                <a:cs typeface="Times New Roman"/>
              </a:rPr>
              <a:t>, </a:t>
            </a:r>
            <a:r>
              <a:rPr lang="fr-CA" sz="2667" b="1" kern="100">
                <a:latin typeface="Calibri"/>
                <a:cs typeface="Times New Roman"/>
              </a:rPr>
              <a:t>modification</a:t>
            </a:r>
            <a:r>
              <a:rPr lang="fr-CA" sz="2667" kern="100">
                <a:latin typeface="Calibri"/>
                <a:cs typeface="Times New Roman"/>
              </a:rPr>
              <a:t> et distribution à titre gratuit (UNESCO).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A34A5D7-81D1-3D35-1315-D199663F2FD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7508" y="3025591"/>
            <a:ext cx="1939473" cy="20699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38E2E3-3498-F33D-1F00-F82C4F2A2E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203042" y="4273170"/>
            <a:ext cx="1269789" cy="1722043"/>
          </a:xfrm>
          <a:prstGeom prst="rect">
            <a:avLst/>
          </a:prstGeom>
        </p:spPr>
      </p:pic>
      <p:pic>
        <p:nvPicPr>
          <p:cNvPr id="8" name="Image 7" descr="Une image contenant texte, Police, logo, conception&#10;&#10;Description générée automatiquement">
            <a:extLst>
              <a:ext uri="{FF2B5EF4-FFF2-40B4-BE49-F238E27FC236}">
                <a16:creationId xmlns:a16="http://schemas.microsoft.com/office/drawing/2014/main" id="{7F6BDDD5-7177-A06F-EAE3-60C6F2CD789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352104" y="2960310"/>
            <a:ext cx="1295881" cy="1817712"/>
          </a:xfrm>
          <a:prstGeom prst="rect">
            <a:avLst/>
          </a:prstGeom>
        </p:spPr>
      </p:pic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427793A-F145-F99E-F127-450EEF4E611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121592" y="4364078"/>
            <a:ext cx="1913381" cy="1722043"/>
          </a:xfrm>
          <a:prstGeom prst="rect">
            <a:avLst/>
          </a:prstGeom>
        </p:spPr>
      </p:pic>
      <p:pic>
        <p:nvPicPr>
          <p:cNvPr id="12" name="Image 11" descr="Une image contenant texte, Police, logo, conception&#10;&#10;Description générée automatiquement">
            <a:extLst>
              <a:ext uri="{FF2B5EF4-FFF2-40B4-BE49-F238E27FC236}">
                <a16:creationId xmlns:a16="http://schemas.microsoft.com/office/drawing/2014/main" id="{1F325CE7-6F3A-DC71-6B50-B49C910AFD7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508581" y="2875266"/>
            <a:ext cx="1287184" cy="1991656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B87E5B14-C827-6D22-1ECC-EC4F26C6E8B6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879176" y="3438510"/>
            <a:ext cx="9272997" cy="1897288"/>
            <a:chOff x="1352009" y="2624201"/>
            <a:chExt cx="6954748" cy="1422966"/>
          </a:xfrm>
        </p:grpSpPr>
        <p:pic>
          <p:nvPicPr>
            <p:cNvPr id="14" name="Image 13" descr="Une image contenant symbole, capture d’écran, boule de billard&#10;&#10;Description générée automatiquement">
              <a:extLst>
                <a:ext uri="{FF2B5EF4-FFF2-40B4-BE49-F238E27FC236}">
                  <a16:creationId xmlns:a16="http://schemas.microsoft.com/office/drawing/2014/main" id="{9C152218-8C9F-0E07-6FDE-DF85C3920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52009" y="2932479"/>
              <a:ext cx="891641" cy="311964"/>
            </a:xfrm>
            <a:prstGeom prst="rect">
              <a:avLst/>
            </a:prstGeom>
          </p:spPr>
        </p:pic>
        <p:pic>
          <p:nvPicPr>
            <p:cNvPr id="15" name="Image 14" descr="Une image contenant symbole, Police, Graphique, capture d’écran&#10;&#10;Description générée automatiquement">
              <a:extLst>
                <a:ext uri="{FF2B5EF4-FFF2-40B4-BE49-F238E27FC236}">
                  <a16:creationId xmlns:a16="http://schemas.microsoft.com/office/drawing/2014/main" id="{EE262083-6E20-6523-F5DE-DD51224E9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57724" y="2624201"/>
              <a:ext cx="891641" cy="311964"/>
            </a:xfrm>
            <a:prstGeom prst="rect">
              <a:avLst/>
            </a:prstGeom>
          </p:spPr>
        </p:pic>
        <p:pic>
          <p:nvPicPr>
            <p:cNvPr id="16" name="Image 15" descr="Une image contenant Police, symbole, Graphique, capture d’écran&#10;&#10;Description générée automatiquement">
              <a:extLst>
                <a:ext uri="{FF2B5EF4-FFF2-40B4-BE49-F238E27FC236}">
                  <a16:creationId xmlns:a16="http://schemas.microsoft.com/office/drawing/2014/main" id="{0071DE1E-AFF4-FBA1-4917-7D611A20F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428735" y="3735203"/>
              <a:ext cx="891641" cy="311964"/>
            </a:xfrm>
            <a:prstGeom prst="rect">
              <a:avLst/>
            </a:prstGeom>
          </p:spPr>
        </p:pic>
        <p:pic>
          <p:nvPicPr>
            <p:cNvPr id="17" name="Image 16" descr="Une image contenant capture d’écran, symbole, Graphique, logo&#10;&#10;Description générée automatiquement">
              <a:extLst>
                <a:ext uri="{FF2B5EF4-FFF2-40B4-BE49-F238E27FC236}">
                  <a16:creationId xmlns:a16="http://schemas.microsoft.com/office/drawing/2014/main" id="{FA80AB6E-6E77-13EE-C2A7-68FE8FBD8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178215" y="2786904"/>
              <a:ext cx="1128542" cy="211337"/>
            </a:xfrm>
            <a:prstGeom prst="rect">
              <a:avLst/>
            </a:prstGeom>
          </p:spPr>
        </p:pic>
        <p:pic>
          <p:nvPicPr>
            <p:cNvPr id="18" name="Image 17" descr="Une image contenant Police, capture d’écran, Graphique, symbole&#10;&#10;Description générée automatiquement">
              <a:extLst>
                <a:ext uri="{FF2B5EF4-FFF2-40B4-BE49-F238E27FC236}">
                  <a16:creationId xmlns:a16="http://schemas.microsoft.com/office/drawing/2014/main" id="{9694BBD8-3F5C-B2E4-F51B-83E5EB77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681621" y="3696450"/>
              <a:ext cx="1131645" cy="211918"/>
            </a:xfrm>
            <a:prstGeom prst="rect">
              <a:avLst/>
            </a:prstGeom>
          </p:spPr>
        </p:pic>
      </p:grpSp>
      <p:sp>
        <p:nvSpPr>
          <p:cNvPr id="5" name="Titre 2">
            <a:extLst>
              <a:ext uri="{FF2B5EF4-FFF2-40B4-BE49-F238E27FC236}">
                <a16:creationId xmlns:a16="http://schemas.microsoft.com/office/drawing/2014/main" id="{6F57AEC4-65B7-EA12-3229-26DCD51A479F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431370" y="277131"/>
            <a:ext cx="113292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Narrow" charset="0"/>
                <a:ea typeface="ＭＳ Ｐゴシック" charset="0"/>
                <a:cs typeface="Arial Narrow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Narrow" charset="0"/>
                <a:ea typeface="ＭＳ Ｐゴシック" charset="0"/>
                <a:cs typeface="Arial Narrow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Narrow" charset="0"/>
                <a:ea typeface="ＭＳ Ｐゴシック" charset="0"/>
                <a:cs typeface="Arial Narrow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Narrow" charset="0"/>
                <a:ea typeface="ＭＳ Ｐゴシック" charset="0"/>
                <a:cs typeface="Arial Narrow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925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925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925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925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CA" sz="3867" kern="0" dirty="0">
                <a:latin typeface="+mn-lt"/>
              </a:rPr>
              <a:t>Ressource éducative libre (REL)</a:t>
            </a:r>
          </a:p>
        </p:txBody>
      </p:sp>
    </p:spTree>
    <p:extLst>
      <p:ext uri="{BB962C8B-B14F-4D97-AF65-F5344CB8AC3E}">
        <p14:creationId xmlns:p14="http://schemas.microsoft.com/office/powerpoint/2010/main" val="3281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05881-D226-43D3-9687-5969107D4A6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2108" y="-57504"/>
            <a:ext cx="10515600" cy="1325563"/>
          </a:xfrm>
        </p:spPr>
        <p:txBody>
          <a:bodyPr/>
          <a:lstStyle/>
          <a:p>
            <a:r>
              <a:rPr lang="fr-CA" dirty="0">
                <a:solidFill>
                  <a:schemeClr val="tx2"/>
                </a:solidFill>
              </a:rPr>
              <a:t>Exemple scénario d’apprentissage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1C0400-4CA2-49E3-8CC7-F39702EEFF9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7</a:t>
            </a:fld>
            <a:endParaRPr lang="fr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62FE6F8-D1AD-4F59-AC1B-1D46E2E0D22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512587" y="5928948"/>
            <a:ext cx="56794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>
                <a:latin typeface="Montserrat" panose="02000505000000020004" pitchFamily="2" charset="0"/>
              </a:rPr>
              <a:t>Source : Auclair-Fortier, M.-F. (2020). </a:t>
            </a:r>
            <a:r>
              <a:rPr lang="fr-CA" sz="1200" b="0" i="0" u="none" strike="noStrike">
                <a:effectLst/>
                <a:latin typeface="Montserrat" panose="02000505000000020004" pitchFamily="2" charset="0"/>
                <a:hlinkClick r:id="rId9"/>
              </a:rPr>
              <a:t>http://hdl.handle.net/11143/17319</a:t>
            </a:r>
            <a:endParaRPr lang="fr-CA" sz="120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CF57989-95C9-4422-B557-04297EC2C4A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5573" y="1399984"/>
            <a:ext cx="6041795" cy="38810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D36DF6-E214-44C9-9BBD-7CD1E5C6C6B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512587" y="1466571"/>
            <a:ext cx="2886419" cy="3735662"/>
          </a:xfrm>
          <a:prstGeom prst="rect">
            <a:avLst/>
          </a:prstGeom>
        </p:spPr>
      </p:pic>
      <p:pic>
        <p:nvPicPr>
          <p:cNvPr id="9" name="Image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2E9E07BA-CEAD-4E8F-8181-6C48A58137C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157502" y="2658827"/>
            <a:ext cx="4034498" cy="298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67AA3-4B9E-071C-A858-68C96BD8905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7342" y="-82931"/>
            <a:ext cx="10515600" cy="1325563"/>
          </a:xfrm>
        </p:spPr>
        <p:txBody>
          <a:bodyPr/>
          <a:lstStyle/>
          <a:p>
            <a:r>
              <a:rPr lang="fr-CA" dirty="0">
                <a:solidFill>
                  <a:schemeClr val="tx2"/>
                </a:solidFill>
              </a:rPr>
              <a:t>Exemple notes de cours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A7E265-E886-C8C0-58E0-BD2D3093C5B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8</a:t>
            </a:fld>
            <a:endParaRPr lang="fr-CA"/>
          </a:p>
        </p:txBody>
      </p:sp>
      <p:pic>
        <p:nvPicPr>
          <p:cNvPr id="6" name="Image 5" descr="Une image contenant texte, ordinateur, capture d’écran, intérieur&#10;&#10;Description générée automatiquement">
            <a:extLst>
              <a:ext uri="{FF2B5EF4-FFF2-40B4-BE49-F238E27FC236}">
                <a16:creationId xmlns:a16="http://schemas.microsoft.com/office/drawing/2014/main" id="{4E8290EC-CA0E-6BBC-C306-E7EE7E432FD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8945" y="954568"/>
            <a:ext cx="3990284" cy="51783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Image 7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E318483C-D415-E7D1-7EF7-F4100F06F5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55330" y="985002"/>
            <a:ext cx="3990285" cy="51320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Image 9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B052CD1A-6E87-6788-B50E-D5FB986CCBC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127383" y="985002"/>
            <a:ext cx="4064617" cy="5117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D96951E-7110-8C4B-ABBA-CC350DB2100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052202" y="5900348"/>
            <a:ext cx="59544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>
                <a:latin typeface="Montserrat" panose="02000505000000020004" pitchFamily="2" charset="0"/>
              </a:rPr>
              <a:t>Source : </a:t>
            </a:r>
            <a:r>
              <a:rPr lang="fr-CA" sz="1200" dirty="0" err="1">
                <a:latin typeface="Montserrat" panose="02000505000000020004" pitchFamily="2" charset="0"/>
              </a:rPr>
              <a:t>Jiachini</a:t>
            </a:r>
            <a:r>
              <a:rPr lang="fr-CA" sz="1200" dirty="0">
                <a:latin typeface="Montserrat" panose="02000505000000020004" pitchFamily="2" charset="0"/>
              </a:rPr>
              <a:t>, L. (20204). </a:t>
            </a:r>
            <a:r>
              <a:rPr lang="fr-CA" sz="1200" dirty="0">
                <a:latin typeface="Montserrat" panose="02000505000000020004" pitchFamily="2" charset="0"/>
                <a:hlinkClick r:id="rId11"/>
              </a:rPr>
              <a:t>https://zenodo.org/records/10810436</a:t>
            </a:r>
            <a:r>
              <a:rPr lang="fr-CA" sz="1200" dirty="0">
                <a:latin typeface="Montserrat" panose="02000505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62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05881-D226-43D3-9687-5969107D4A6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71166" y="-192094"/>
            <a:ext cx="10515600" cy="1325563"/>
          </a:xfrm>
        </p:spPr>
        <p:txBody>
          <a:bodyPr/>
          <a:lstStyle/>
          <a:p>
            <a:r>
              <a:rPr lang="fr-CA" b="0" dirty="0">
                <a:solidFill>
                  <a:schemeClr val="tx2"/>
                </a:solidFill>
              </a:rPr>
              <a:t>Manuel (rédigé en </a:t>
            </a:r>
            <a:r>
              <a:rPr lang="fr-CA" b="0" dirty="0" err="1">
                <a:solidFill>
                  <a:schemeClr val="tx2"/>
                </a:solidFill>
              </a:rPr>
              <a:t>LaTex</a:t>
            </a:r>
            <a:r>
              <a:rPr lang="fr-CA" b="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1C0400-4CA2-49E3-8CC7-F39702EEFF9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9</a:t>
            </a:fld>
            <a:endParaRPr lang="fr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62FE6F8-D1AD-4F59-AC1B-1D46E2E0D22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043058" y="5887537"/>
            <a:ext cx="59544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>
                <a:latin typeface="Montserrat" panose="02000505000000020004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Sénéchal, D. (2020).  </a:t>
            </a:r>
            <a:r>
              <a:rPr lang="fr-CA" sz="1200" b="0" i="0" u="none" strike="noStrike" dirty="0">
                <a:solidFill>
                  <a:srgbClr val="2D9D5F"/>
                </a:solidFill>
                <a:effectLst/>
                <a:latin typeface="Montserrat" panose="02000505000000020004" pitchFamily="2" charset="0"/>
                <a:hlinkClick r:id="rId10"/>
              </a:rPr>
              <a:t>http://hdl.handle.net/11143/17059</a:t>
            </a:r>
            <a:endParaRPr lang="fr-CA" sz="1200" dirty="0">
              <a:latin typeface="Montserrat" panose="02000505000000020004" pitchFamily="2" charset="0"/>
            </a:endParaRPr>
          </a:p>
        </p:txBody>
      </p:sp>
      <p:pic>
        <p:nvPicPr>
          <p:cNvPr id="5" name="Image 4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95D1248D-519A-4330-91C3-D375861BD33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71166" y="999792"/>
            <a:ext cx="3755424" cy="4858416"/>
          </a:xfrm>
          <a:prstGeom prst="rect">
            <a:avLst/>
          </a:prstGeom>
        </p:spPr>
      </p:pic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F786998-406C-30FE-A87A-67C961557E7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217607" y="1029121"/>
            <a:ext cx="3643899" cy="48584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Image 8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6283E2DC-B214-6B41-5B92-4680F82686A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386478" y="1029121"/>
            <a:ext cx="3720186" cy="48290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7798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8da14a-a552-414f-aa75-340d022d5ff3">
      <Terms xmlns="http://schemas.microsoft.com/office/infopath/2007/PartnerControls"/>
    </lcf76f155ced4ddcb4097134ff3c332f>
    <TaxCatchAll xmlns="bc7123e2-5fe4-4571-b35e-1ed4fdd961a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C1DF9891D5B40B34D83E061E95155" ma:contentTypeVersion="18" ma:contentTypeDescription="Crée un document." ma:contentTypeScope="" ma:versionID="001878c932db71df59cb596dbfd57ab3">
  <xsd:schema xmlns:xsd="http://www.w3.org/2001/XMLSchema" xmlns:xs="http://www.w3.org/2001/XMLSchema" xmlns:p="http://schemas.microsoft.com/office/2006/metadata/properties" xmlns:ns2="af8da14a-a552-414f-aa75-340d022d5ff3" xmlns:ns3="bc7123e2-5fe4-4571-b35e-1ed4fdd961a0" targetNamespace="http://schemas.microsoft.com/office/2006/metadata/properties" ma:root="true" ma:fieldsID="77011cd01d2302cfa242076fce7c3974" ns2:_="" ns3:_="">
    <xsd:import namespace="af8da14a-a552-414f-aa75-340d022d5ff3"/>
    <xsd:import namespace="bc7123e2-5fe4-4571-b35e-1ed4fdd96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da14a-a552-414f-aa75-340d022d5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123e2-5fe4-4571-b35e-1ed4fdd96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d5b6b52-3e84-4214-9c19-83cb2ab95f83}" ma:internalName="TaxCatchAll" ma:showField="CatchAllData" ma:web="bc7123e2-5fe4-4571-b35e-1ed4fdd96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011B78-AD6A-4979-B7B0-BC87369487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4885C4-CCE6-42C1-9D45-A29483DB2169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bc7123e2-5fe4-4571-b35e-1ed4fdd961a0"/>
    <ds:schemaRef ds:uri="af8da14a-a552-414f-aa75-340d022d5ff3"/>
  </ds:schemaRefs>
</ds:datastoreItem>
</file>

<file path=customXml/itemProps3.xml><?xml version="1.0" encoding="utf-8"?>
<ds:datastoreItem xmlns:ds="http://schemas.openxmlformats.org/officeDocument/2006/customXml" ds:itemID="{E92FDF26-ED85-41D3-A16A-9377B2F3259F}">
  <ds:schemaRefs>
    <ds:schemaRef ds:uri="af8da14a-a552-414f-aa75-340d022d5ff3"/>
    <ds:schemaRef ds:uri="bc7123e2-5fe4-4571-b35e-1ed4fdd961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1162</Words>
  <Application>Microsoft Office PowerPoint</Application>
  <PresentationFormat>Grand écran</PresentationFormat>
  <Paragraphs>173</Paragraphs>
  <Slides>29</Slides>
  <Notes>27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2" baseType="lpstr">
      <vt:lpstr>MS Mincho</vt:lpstr>
      <vt:lpstr>Arial</vt:lpstr>
      <vt:lpstr>Calibri</vt:lpstr>
      <vt:lpstr>Calibri Light</vt:lpstr>
      <vt:lpstr>Montserrat</vt:lpstr>
      <vt:lpstr>Montserrat ExtraBold</vt:lpstr>
      <vt:lpstr>Symbol</vt:lpstr>
      <vt:lpstr>Office Theme</vt:lpstr>
      <vt:lpstr>3_Office Theme</vt:lpstr>
      <vt:lpstr>4_Office Theme</vt:lpstr>
      <vt:lpstr>5_Office Theme</vt:lpstr>
      <vt:lpstr>2_Office Theme</vt:lpstr>
      <vt:lpstr>Acrobat Document</vt:lpstr>
      <vt:lpstr>Le b.a.-ba des REL :  Pourquoi partager ses ressources</vt:lpstr>
      <vt:lpstr>Contexte</vt:lpstr>
      <vt:lpstr>Informations techniques</vt:lpstr>
      <vt:lpstr>Déroulement</vt:lpstr>
      <vt:lpstr>1. Quoi ?</vt:lpstr>
      <vt:lpstr>Présentation PowerPoint</vt:lpstr>
      <vt:lpstr>Exemple scénario d’apprentissage</vt:lpstr>
      <vt:lpstr>Exemple notes de cours</vt:lpstr>
      <vt:lpstr>Manuel (rédigé en LaTex)</vt:lpstr>
      <vt:lpstr>Présentation PowerPoint</vt:lpstr>
      <vt:lpstr>Le partage à RELais…l’histoire d’une REL</vt:lpstr>
      <vt:lpstr>Le partage à RELais…l’histoire d’une REL</vt:lpstr>
      <vt:lpstr>Le partage à RELais…l’histoire d’une REL</vt:lpstr>
      <vt:lpstr>Le partage à RELais…l’histoire d’une REL</vt:lpstr>
      <vt:lpstr>2. Pourquoi ?</vt:lpstr>
      <vt:lpstr>De grands principes en appui</vt:lpstr>
      <vt:lpstr>Accessibilité financière et consommation responsable</vt:lpstr>
      <vt:lpstr>Présentation PowerPoint</vt:lpstr>
      <vt:lpstr>3. Comment?</vt:lpstr>
      <vt:lpstr>Ressources et outils pour créer une REL</vt:lpstr>
      <vt:lpstr>Exemples</vt:lpstr>
      <vt:lpstr>Présentation PowerPoint</vt:lpstr>
      <vt:lpstr>Présentation PowerPoint</vt:lpstr>
      <vt:lpstr>4. Discussion</vt:lpstr>
      <vt:lpstr>Rappel : sollicitation 2025</vt:lpstr>
      <vt:lpstr>Présentation PowerPoint</vt:lpstr>
      <vt:lpstr>Pour aller plus loin, en simplicité</vt:lpstr>
      <vt:lpstr>Pour nous joindre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Fabrique de ressources éducatives libres (REL)  pour le Québec et la francophonie</dc:title>
  <dc:creator>Marianne Dubé</dc:creator>
  <cp:lastModifiedBy>Marianne Dubé</cp:lastModifiedBy>
  <cp:revision>12</cp:revision>
  <dcterms:created xsi:type="dcterms:W3CDTF">2020-02-01T01:44:25Z</dcterms:created>
  <dcterms:modified xsi:type="dcterms:W3CDTF">2024-12-09T15:54:05Z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0x01010025DC1DF9891D5B40B34D83E061E95155</vt:lpwstr>
  </property>
  <property fmtid="{D5CDD505-2E9C-101B-9397-08002B2CF9AE}" pid="3" name="MediaServiceImageTags">
    <vt:lpwstr/>
  </property>
</Properties>
</file>