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9" r:id="rId5"/>
    <p:sldMasterId id="2147483670" r:id="rId6"/>
    <p:sldMasterId id="2147483671" r:id="rId7"/>
    <p:sldMasterId id="2147483663" r:id="rId8"/>
    <p:sldMasterId id="2147483679" r:id="rId9"/>
  </p:sldMasterIdLst>
  <p:notesMasterIdLst>
    <p:notesMasterId r:id="rId34"/>
  </p:notesMasterIdLst>
  <p:sldIdLst>
    <p:sldId id="256" r:id="rId10"/>
    <p:sldId id="336" r:id="rId11"/>
    <p:sldId id="270" r:id="rId12"/>
    <p:sldId id="357" r:id="rId13"/>
    <p:sldId id="337" r:id="rId14"/>
    <p:sldId id="293" r:id="rId15"/>
    <p:sldId id="303" r:id="rId16"/>
    <p:sldId id="258" r:id="rId17"/>
    <p:sldId id="288" r:id="rId18"/>
    <p:sldId id="295" r:id="rId19"/>
    <p:sldId id="345" r:id="rId20"/>
    <p:sldId id="339" r:id="rId21"/>
    <p:sldId id="355" r:id="rId22"/>
    <p:sldId id="358" r:id="rId23"/>
    <p:sldId id="287" r:id="rId24"/>
    <p:sldId id="346" r:id="rId25"/>
    <p:sldId id="347" r:id="rId26"/>
    <p:sldId id="344" r:id="rId27"/>
    <p:sldId id="350" r:id="rId28"/>
    <p:sldId id="349" r:id="rId29"/>
    <p:sldId id="351" r:id="rId30"/>
    <p:sldId id="352" r:id="rId31"/>
    <p:sldId id="353" r:id="rId32"/>
    <p:sldId id="35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73A3C151-3498-4AEB-8E99-5E15B2576385}">
          <p14:sldIdLst>
            <p14:sldId id="256"/>
            <p14:sldId id="336"/>
            <p14:sldId id="270"/>
            <p14:sldId id="357"/>
            <p14:sldId id="337"/>
            <p14:sldId id="293"/>
            <p14:sldId id="303"/>
            <p14:sldId id="258"/>
            <p14:sldId id="288"/>
            <p14:sldId id="295"/>
            <p14:sldId id="345"/>
            <p14:sldId id="339"/>
            <p14:sldId id="355"/>
            <p14:sldId id="358"/>
            <p14:sldId id="287"/>
            <p14:sldId id="346"/>
            <p14:sldId id="347"/>
            <p14:sldId id="344"/>
            <p14:sldId id="350"/>
            <p14:sldId id="349"/>
            <p14:sldId id="351"/>
            <p14:sldId id="352"/>
            <p14:sldId id="353"/>
            <p14:sldId id="35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nne Dubé" initials="MD" lastIdx="7" clrIdx="0">
    <p:extLst>
      <p:ext uri="{19B8F6BF-5375-455C-9EA6-DF929625EA0E}">
        <p15:presenceInfo xmlns:p15="http://schemas.microsoft.com/office/powerpoint/2012/main" userId="Marianne Dubé" providerId="None"/>
      </p:ext>
    </p:extLst>
  </p:cmAuthor>
  <p:cmAuthor id="2" name="Marianne Dubé" initials="MD [2]" lastIdx="11" clrIdx="1">
    <p:extLst>
      <p:ext uri="{19B8F6BF-5375-455C-9EA6-DF929625EA0E}">
        <p15:presenceInfo xmlns:p15="http://schemas.microsoft.com/office/powerpoint/2012/main" userId="S::dubm2627@usherbrooke.ca::99ce552f-53b5-4fbe-ac19-38e51f2fcb64" providerId="AD"/>
      </p:ext>
    </p:extLst>
  </p:cmAuthor>
  <p:cmAuthor id="3" name="Bourque Marilou" initials="BM" lastIdx="4" clrIdx="2">
    <p:extLst>
      <p:ext uri="{19B8F6BF-5375-455C-9EA6-DF929625EA0E}">
        <p15:presenceInfo xmlns:p15="http://schemas.microsoft.com/office/powerpoint/2012/main" userId="S::marilou.bourque_umontreal.ca#ext#@ulavaldti.onmicrosoft.com::08bdaa21-13c1-40eb-a6a6-6bf26a1596e1" providerId="AD"/>
      </p:ext>
    </p:extLst>
  </p:cmAuthor>
  <p:cmAuthor id="4" name="Catherine Lamy" initials="CL" lastIdx="4" clrIdx="3">
    <p:extLst>
      <p:ext uri="{19B8F6BF-5375-455C-9EA6-DF929625EA0E}">
        <p15:presenceInfo xmlns:p15="http://schemas.microsoft.com/office/powerpoint/2012/main" userId="S::lamc9402@usherbrooke.ca::26fa999c-b263-418f-95f0-070c14a8ce5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B054"/>
    <a:srgbClr val="5EAD4D"/>
    <a:srgbClr val="008E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45" autoAdjust="0"/>
  </p:normalViewPr>
  <p:slideViewPr>
    <p:cSldViewPr snapToGrid="0">
      <p:cViewPr varScale="1">
        <p:scale>
          <a:sx n="56" d="100"/>
          <a:sy n="56" d="100"/>
        </p:scale>
        <p:origin x="10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bleStyles" Target="tableStyles.xml"/><Relationship Id="rId21" Type="http://schemas.openxmlformats.org/officeDocument/2006/relationships/slide" Target="slides/slide12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commentAuthors" Target="commentAuthor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E1037-2713-8045-8150-DE4D61D1C355}" type="datetimeFigureOut">
              <a:t>22/05/2022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61B6E-A724-E046-9C92-E6295C5FB80B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89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MD</a:t>
            </a:r>
          </a:p>
          <a:p>
            <a:r>
              <a:rPr lang="fr-CA"/>
              <a:t>Se présenter</a:t>
            </a:r>
            <a:endParaRPr lang="fr-CA">
              <a:cs typeface="Calibri"/>
            </a:endParaRPr>
          </a:p>
          <a:p>
            <a:endParaRPr lang="fr-CA"/>
          </a:p>
          <a:p>
            <a:r>
              <a:rPr lang="fr-CA"/>
              <a:t>C’est bien humblement que l’on présente notre méthode de création, nous en sommes qu’au début. Toutefois l’aspect interprofessionnel semble prometteur.</a:t>
            </a:r>
            <a:endParaRPr lang="fr-CA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1B6E-A724-E046-9C92-E6295C5FB80B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0156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CP</a:t>
            </a:r>
            <a:br>
              <a:rPr lang="en-US">
                <a:cs typeface="Calibri"/>
              </a:rPr>
            </a:br>
            <a:r>
              <a:rPr lang="en-US" err="1">
                <a:cs typeface="Calibri"/>
              </a:rPr>
              <a:t>Défi</a:t>
            </a:r>
            <a:r>
              <a:rPr lang="en-US">
                <a:cs typeface="Calibri"/>
              </a:rPr>
              <a:t>: </a:t>
            </a:r>
            <a:endParaRPr lang="fr-FR"/>
          </a:p>
          <a:p>
            <a:r>
              <a:rPr lang="fr-CA"/>
              <a:t>Se doter d'une démarche d'accompagnement commune et la mettre en œuvre  (habitué de travailler en solo)</a:t>
            </a:r>
            <a:endParaRPr lang="fr-FR">
              <a:cs typeface="Calibri"/>
            </a:endParaRPr>
          </a:p>
          <a:p>
            <a:r>
              <a:rPr lang="fr-CA"/>
              <a:t>Projet </a:t>
            </a:r>
            <a:r>
              <a:rPr lang="fr-CA" err="1"/>
              <a:t>interétablissement</a:t>
            </a:r>
            <a:r>
              <a:rPr lang="fr-CA"/>
              <a:t>/interservices : défis de communication, harmonisation des processus, adaptation des méthodes de travail du personnel de soutien pédagogique (conseiller pédagogiques, bibliothécaires, etc.)</a:t>
            </a:r>
          </a:p>
          <a:p>
            <a:r>
              <a:rPr lang="fr-CA">
                <a:cs typeface="Calibri"/>
              </a:rPr>
              <a:t>Les personnes enseignantes sont habitués de créer des ressources, mais qui n’ont pas l’intention de diffusion. Dans le cadre des REL de la fabriqueREL, il y a cette intention : soucis de la portée pédagogique, du respect des 5R, limiter les freins technologiques et se doter d’une stratégie de </a:t>
            </a:r>
            <a:r>
              <a:rPr lang="fr-CA" err="1">
                <a:cs typeface="Calibri"/>
              </a:rPr>
              <a:t>dépô</a:t>
            </a:r>
            <a:r>
              <a:rPr lang="fr-CA">
                <a:cs typeface="Calibri"/>
              </a:rPr>
              <a:t> pour faciliter le repérage et moissonnage.</a:t>
            </a:r>
          </a:p>
          <a:p>
            <a:endParaRPr lang="fr-CA">
              <a:cs typeface="Calibri"/>
            </a:endParaRPr>
          </a:p>
          <a:p>
            <a:endParaRPr lang="fr-CA">
              <a:cs typeface="Calibri"/>
            </a:endParaRPr>
          </a:p>
          <a:p>
            <a:r>
              <a:rPr lang="fr-CA">
                <a:cs typeface="Calibri"/>
              </a:rPr>
              <a:t>Gain :</a:t>
            </a:r>
          </a:p>
          <a:p>
            <a:r>
              <a:rPr lang="fr-CA">
                <a:cs typeface="Calibri"/>
              </a:rPr>
              <a:t>Très enrichissant pour un professionnelle de travailler de concert avec un professionnel d'un autre domaine</a:t>
            </a:r>
          </a:p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1B6E-A724-E046-9C92-E6295C5FB80B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0097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CP</a:t>
            </a:r>
          </a:p>
          <a:p>
            <a:r>
              <a:rPr lang="fr-CA" dirty="0"/>
              <a:t>Toutes les </a:t>
            </a:r>
            <a:r>
              <a:rPr lang="fr-CA" dirty="0" err="1"/>
              <a:t>métaREL</a:t>
            </a:r>
            <a:r>
              <a:rPr lang="fr-CA" dirty="0"/>
              <a:t> n’apparaissent pas : notamment des OJ pour chaque étape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9A930-E80C-4D18-AE77-E2EF33EB3B02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15523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CP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1B6E-A724-E046-9C92-E6295C5FB80B}" type="slidenum">
              <a:rPr lang="fr-FR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28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MD-CP</a:t>
            </a:r>
            <a:br>
              <a:rPr lang="en-US">
                <a:cs typeface="Calibri"/>
              </a:rPr>
            </a:br>
            <a:r>
              <a:rPr lang="en-US" err="1">
                <a:cs typeface="Calibri"/>
              </a:rPr>
              <a:t>Défi</a:t>
            </a:r>
            <a:r>
              <a:rPr lang="en-US">
                <a:cs typeface="Calibri"/>
              </a:rPr>
              <a:t>: </a:t>
            </a:r>
            <a:endParaRPr lang="fr-FR"/>
          </a:p>
          <a:p>
            <a:r>
              <a:rPr lang="fr-CA"/>
              <a:t>Se doter d'une démarche d'accompagnement commune et la mettre en œuvre  (habitué de travailler en solo)</a:t>
            </a:r>
            <a:endParaRPr lang="fr-FR">
              <a:cs typeface="Calibri"/>
            </a:endParaRPr>
          </a:p>
          <a:p>
            <a:r>
              <a:rPr lang="fr-CA"/>
              <a:t>Projet </a:t>
            </a:r>
            <a:r>
              <a:rPr lang="fr-CA" err="1"/>
              <a:t>interétablissement</a:t>
            </a:r>
            <a:r>
              <a:rPr lang="fr-CA"/>
              <a:t>/interservices : défis de communication, harmonisation des processus, adaptation des méthodes de travail du personnel de soutien pédagogique (conseiller pédagogiques, bibliothécaires, etc.)</a:t>
            </a:r>
          </a:p>
          <a:p>
            <a:r>
              <a:rPr lang="fr-CA">
                <a:cs typeface="Calibri"/>
              </a:rPr>
              <a:t>Les personnes enseignantes sont habitués de créer des ressources, mais qui n’ont pas l’intention de diffusion. Dans le cadre des REL de la fabriqueREL, il y a cette intention : soucis de la portée pédagogique, du respect des 5R, limiter les freins technologiques et se doter d’une stratégie de </a:t>
            </a:r>
            <a:r>
              <a:rPr lang="fr-CA" err="1">
                <a:cs typeface="Calibri"/>
              </a:rPr>
              <a:t>dépô</a:t>
            </a:r>
            <a:r>
              <a:rPr lang="fr-CA">
                <a:cs typeface="Calibri"/>
              </a:rPr>
              <a:t> pour faciliter le repérage et moissonnage.</a:t>
            </a:r>
          </a:p>
          <a:p>
            <a:endParaRPr lang="fr-CA">
              <a:cs typeface="Calibri"/>
            </a:endParaRPr>
          </a:p>
          <a:p>
            <a:endParaRPr lang="fr-CA">
              <a:cs typeface="Calibri"/>
            </a:endParaRPr>
          </a:p>
          <a:p>
            <a:r>
              <a:rPr lang="fr-CA">
                <a:cs typeface="Calibri"/>
              </a:rPr>
              <a:t>Gain :</a:t>
            </a:r>
          </a:p>
          <a:p>
            <a:r>
              <a:rPr lang="fr-CA">
                <a:cs typeface="Calibri"/>
              </a:rPr>
              <a:t>Très enrichissant pour un professionnelle de travailler de concert avec un professionnel d'un autre domaine</a:t>
            </a:r>
          </a:p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861B6E-A724-E046-9C92-E6295C5FB80B}" type="slidenum">
              <a:rPr kumimoji="0" lang="fr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037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1B6E-A724-E046-9C92-E6295C5FB80B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0886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MB</a:t>
            </a:r>
          </a:p>
          <a:p>
            <a:r>
              <a:rPr lang="fr-CA" dirty="0"/>
              <a:t>Pernet de définir ce qui doit être cherché ou pas. / Peut s’enrichir avec le début de la conception-sprint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1B6E-A724-E046-9C92-E6295C5FB80B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24692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MB</a:t>
            </a:r>
          </a:p>
          <a:p>
            <a:r>
              <a:rPr lang="fr-CA" dirty="0"/>
              <a:t>Objectif : déterminer les ressources qui seront vraiment utiles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1B6E-A724-E046-9C92-E6295C5FB80B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73293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Suggestion de déroulement d’une séance de sprint de conception – Un ou deux jours de conception en équipe en virtuel et ou présence, utilisant des techniques de conception créative (Design </a:t>
            </a:r>
            <a:r>
              <a:rPr lang="fr-CA" dirty="0" err="1"/>
              <a:t>thinking</a:t>
            </a:r>
            <a:r>
              <a:rPr lang="fr-CA" dirty="0"/>
              <a:t> / Remue-méninges collectif)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1B6E-A724-E046-9C92-E6295C5FB80B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38314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MD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1B6E-A724-E046-9C92-E6295C5FB80B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80772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MD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1B6E-A724-E046-9C92-E6295C5FB80B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4857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MD</a:t>
            </a:r>
          </a:p>
          <a:p>
            <a:r>
              <a:rPr lang="en-US">
                <a:cs typeface="Calibri"/>
              </a:rPr>
              <a:t>Finance par le </a:t>
            </a:r>
            <a:r>
              <a:rPr lang="en-US" err="1">
                <a:cs typeface="Calibri"/>
              </a:rPr>
              <a:t>Ministère</a:t>
            </a:r>
            <a:r>
              <a:rPr lang="en-US">
                <a:cs typeface="Calibri"/>
              </a:rPr>
              <a:t> de </a:t>
            </a:r>
            <a:r>
              <a:rPr lang="en-US" err="1">
                <a:cs typeface="Calibri"/>
              </a:rPr>
              <a:t>l’enseignement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supérieur</a:t>
            </a:r>
            <a:r>
              <a:rPr lang="en-US">
                <a:cs typeface="Calibri"/>
              </a:rPr>
              <a:t>, via le Bureau de mise </a:t>
            </a:r>
            <a:r>
              <a:rPr lang="en-US" err="1">
                <a:cs typeface="Calibri"/>
              </a:rPr>
              <a:t>en</a:t>
            </a:r>
            <a:r>
              <a:rPr lang="en-US">
                <a:cs typeface="Calibri"/>
              </a:rPr>
              <a:t> oeuvre de plan </a:t>
            </a:r>
            <a:r>
              <a:rPr lang="en-US" err="1">
                <a:cs typeface="Calibri"/>
              </a:rPr>
              <a:t>d’action</a:t>
            </a:r>
            <a:r>
              <a:rPr lang="en-US">
                <a:cs typeface="Calibri"/>
              </a:rPr>
              <a:t> numérique.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1B6E-A724-E046-9C92-E6295C5FB80B}" type="slidenum">
              <a:rPr lang="fr-FR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5646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MD</a:t>
            </a:r>
          </a:p>
          <a:p>
            <a:r>
              <a:rPr lang="en-US" dirty="0">
                <a:cs typeface="Calibri"/>
              </a:rPr>
              <a:t>Ne </a:t>
            </a:r>
            <a:r>
              <a:rPr lang="en-US" dirty="0" err="1">
                <a:cs typeface="Calibri"/>
              </a:rPr>
              <a:t>mentionner</a:t>
            </a:r>
            <a:r>
              <a:rPr lang="en-US" dirty="0">
                <a:cs typeface="Calibri"/>
              </a:rPr>
              <a:t> que les points gras</a:t>
            </a:r>
            <a:r>
              <a:rPr lang="fr-CA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collaboration</a:t>
            </a:r>
            <a:endParaRPr lang="en-US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1B6E-A724-E046-9C92-E6295C5FB80B}" type="slidenum">
              <a:rPr lang="fr-FR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622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MD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1B6E-A724-E046-9C92-E6295C5FB80B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13973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MD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1B6E-A724-E046-9C92-E6295C5FB80B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1759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MD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9A930-E80C-4D18-AE77-E2EF33EB3B02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1135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MD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61B6E-A724-E046-9C92-E6295C5FB80B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47830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CF6412E2-97C3-794C-AAC8-955EAF41B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0058"/>
            <a:ext cx="10515600" cy="1910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FEAA236-6D1B-4846-8333-EBEBA1910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19449"/>
            <a:ext cx="10515600" cy="2171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26727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C4AD1C0-3BDE-405F-9381-F95F2E481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39950-2948-4953-AA9B-F472E78DDDDA}" type="datetimeFigureOut">
              <a:rPr lang="fr-CA" smtClean="0"/>
              <a:t>2022-05-22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7E4A619-A08C-4438-9A36-8ECA6B83C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4D7EC8-4B21-4352-A4AC-2021A4CC7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A3579-532B-4626-9DF1-6F1EAE64B0F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7641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8FEC7-10BD-CB49-88BF-C7C5155DE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9C6BD3-CE47-4244-9877-BFBF6FB715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D7908-A7C7-CC46-9524-C00CE01F6968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EED6AA2-2753-F646-A15B-685F6774C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72329"/>
            <a:ext cx="10515600" cy="2804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2207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CF6412E2-97C3-794C-AAC8-955EAF41B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0058"/>
            <a:ext cx="10515600" cy="1910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FEAA236-6D1B-4846-8333-EBEBA1910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19449"/>
            <a:ext cx="10515600" cy="2171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2114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CE41D-64F5-DD40-972D-0D9E6AB18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D9A6F8-ECEE-B14F-92D2-82F8B52AE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E6677-ECC1-1A45-B72F-D80475034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7908-A7C7-CC46-9524-C00CE01F6968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12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4B495-F78E-064A-BC7D-3C8B1F6EA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493B8-89FB-DE4D-A18D-D908B6B8B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DE973-63A1-A446-B84F-9D60C902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7908-A7C7-CC46-9524-C00CE01F6968}" type="slidenum">
              <a:t>‹N°›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11E752F-50F6-FF49-9C50-AE08D83BBC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1875" y="6282329"/>
            <a:ext cx="2372482" cy="298938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algn="r"/>
            <a:fld id="{36E9025E-E634-994E-8038-02BE838DED92}" type="datetime9">
              <a:t>22/05/2022 01:17:31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55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1A987-D21A-7947-9E6B-F8A3F0831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CE5D4-9039-2B4A-ACAC-661F5F529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10F60-A371-BE4E-B7D6-8B67D166C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7908-A7C7-CC46-9524-C00CE01F6968}" type="slidenum">
              <a:t>‹N°›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1286561-9283-0547-BB7A-3366258DF1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1875" y="6282329"/>
            <a:ext cx="2372482" cy="298938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algn="r"/>
            <a:fld id="{03651AEF-7CB1-2E4A-A5BD-15CC847BD62A}" type="datetime9">
              <a:t>22/05/2022 01:17:31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53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34914-76C0-5543-B1D3-933779946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D0CC8-8B3B-D747-A07E-E06F6A59F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D9D1B-60CC-2744-B249-DB9087E9B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40D90-184A-E54C-9A82-115505CF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7908-A7C7-CC46-9524-C00CE01F6968}" type="slidenum">
              <a:t>‹N°›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A948507-24D1-984D-BACD-59D7D9459F0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571875" y="6282329"/>
            <a:ext cx="2372482" cy="298938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algn="r"/>
            <a:fld id="{A8B03A9B-446F-FA4C-9626-8BEB177B25BC}" type="datetime9">
              <a:t>22/05/2022 01:17:31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40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84582-296D-CE4A-BCB3-3E656966C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CAEAD6-BBF0-BE47-B22D-CCD9533E7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7908-A7C7-CC46-9524-C00CE01F6968}" type="slidenum">
              <a:t>‹N°›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4AC02E5-D1C1-C245-829D-1E8653EB0B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1875" y="6282329"/>
            <a:ext cx="2372482" cy="298938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algn="r"/>
            <a:fld id="{84CB2743-E19F-4842-B247-3EAC07985ED6}" type="datetime9">
              <a:t>22/05/2022 01:17:31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65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0D92E-A189-A542-9882-EDAF45B70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61F48A-D788-5C4D-8C05-62749265CA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D7908-A7C7-CC46-9524-C00CE01F6968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4B9CA-333C-0847-B198-A3FC12D11EC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A21944FD-69D2-D94A-8E1B-3F569970413F}" type="datetime9">
              <a:t>22/05/2022 01:17:31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56D25-4DF9-424D-A98B-5705C40FE79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Forum du Numérique - IDNEUF4 - Bucarest - 18-21 juin 2019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160EB13-DE5B-2D42-991B-913BA2C13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72329"/>
            <a:ext cx="10515600" cy="2804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4812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1329A-1938-C442-967B-AC36AD036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55ED4A-23A5-2246-B53B-0368B20F1F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D7908-A7C7-CC46-9524-C00CE01F6968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4AA3A-87CA-B94D-A1B9-56EA59E1491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A21944FD-69D2-D94A-8E1B-3F569970413F}" type="datetime9">
              <a:t>22/05/2022 01:17:31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1BC4C-5B61-C246-9E4C-6886EBA39B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Forum du Numérique - IDNEUF4 - Bucarest - 18-21 juin 2019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5A7BC66-1501-624E-921E-E5CDE0AC7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72329"/>
            <a:ext cx="10515600" cy="2804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577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8FEC7-10BD-CB49-88BF-C7C5155DE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9C6BD3-CE47-4244-9877-BFBF6FB715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D7908-A7C7-CC46-9524-C00CE01F6968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EED6AA2-2753-F646-A15B-685F6774C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72329"/>
            <a:ext cx="10515600" cy="2804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250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CE41D-64F5-DD40-972D-0D9E6AB18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D9A6F8-ECEE-B14F-92D2-82F8B52AE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E6677-ECC1-1A45-B72F-D80475034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7908-A7C7-CC46-9524-C00CE01F6968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59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4B495-F78E-064A-BC7D-3C8B1F6EA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493B8-89FB-DE4D-A18D-D908B6B8B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DE973-63A1-A446-B84F-9D60C902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7908-A7C7-CC46-9524-C00CE01F6968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1A987-D21A-7947-9E6B-F8A3F0831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CE5D4-9039-2B4A-ACAC-661F5F529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10F60-A371-BE4E-B7D6-8B67D166C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7908-A7C7-CC46-9524-C00CE01F6968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5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34914-76C0-5543-B1D3-933779946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D0CC8-8B3B-D747-A07E-E06F6A59F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D9D1B-60CC-2744-B249-DB9087E9B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40D90-184A-E54C-9A82-115505CF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7908-A7C7-CC46-9524-C00CE01F6968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9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84582-296D-CE4A-BCB3-3E656966C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CAEAD6-BBF0-BE47-B22D-CCD9533E7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7908-A7C7-CC46-9524-C00CE01F6968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449789-D754-9549-8AEC-97AD6B5AD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0058"/>
            <a:ext cx="10515600" cy="1910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79DAE-F793-2049-959C-1AF0DFE05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19449"/>
            <a:ext cx="10515600" cy="2171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ound Diagonal Corner Rectangle 13">
            <a:extLst>
              <a:ext uri="{FF2B5EF4-FFF2-40B4-BE49-F238E27FC236}">
                <a16:creationId xmlns:a16="http://schemas.microsoft.com/office/drawing/2014/main" id="{3BFE990C-8EC1-BE40-ACD0-0404DC5256E2}"/>
              </a:ext>
            </a:extLst>
          </p:cNvPr>
          <p:cNvSpPr/>
          <p:nvPr userDrawn="1"/>
        </p:nvSpPr>
        <p:spPr>
          <a:xfrm>
            <a:off x="9131701" y="1277705"/>
            <a:ext cx="679744" cy="679744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9" name="Round Diagonal Corner Rectangle 18">
            <a:extLst>
              <a:ext uri="{FF2B5EF4-FFF2-40B4-BE49-F238E27FC236}">
                <a16:creationId xmlns:a16="http://schemas.microsoft.com/office/drawing/2014/main" id="{C0AF8900-5C27-F548-AB2D-9893FBE697C7}"/>
              </a:ext>
            </a:extLst>
          </p:cNvPr>
          <p:cNvSpPr/>
          <p:nvPr userDrawn="1"/>
        </p:nvSpPr>
        <p:spPr>
          <a:xfrm>
            <a:off x="10012207" y="874794"/>
            <a:ext cx="1263115" cy="1263115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0" name="Round Diagonal Corner Rectangle 19">
            <a:extLst>
              <a:ext uri="{FF2B5EF4-FFF2-40B4-BE49-F238E27FC236}">
                <a16:creationId xmlns:a16="http://schemas.microsoft.com/office/drawing/2014/main" id="{A0BEFB75-0BC2-C04A-9CD8-769A496E1150}"/>
              </a:ext>
            </a:extLst>
          </p:cNvPr>
          <p:cNvSpPr/>
          <p:nvPr userDrawn="1"/>
        </p:nvSpPr>
        <p:spPr>
          <a:xfrm>
            <a:off x="11502460" y="559298"/>
            <a:ext cx="818372" cy="818372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1" name="Round Diagonal Corner Rectangle 20">
            <a:extLst>
              <a:ext uri="{FF2B5EF4-FFF2-40B4-BE49-F238E27FC236}">
                <a16:creationId xmlns:a16="http://schemas.microsoft.com/office/drawing/2014/main" id="{1B1FAD93-2423-5A4A-923D-528A4B2FB904}"/>
              </a:ext>
            </a:extLst>
          </p:cNvPr>
          <p:cNvSpPr/>
          <p:nvPr userDrawn="1"/>
        </p:nvSpPr>
        <p:spPr>
          <a:xfrm>
            <a:off x="10472338" y="-487363"/>
            <a:ext cx="1159886" cy="1159886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2" name="Round Diagonal Corner Rectangle 21">
            <a:extLst>
              <a:ext uri="{FF2B5EF4-FFF2-40B4-BE49-F238E27FC236}">
                <a16:creationId xmlns:a16="http://schemas.microsoft.com/office/drawing/2014/main" id="{EBD846F6-E36D-3C46-9BD3-34BDE9A89370}"/>
              </a:ext>
            </a:extLst>
          </p:cNvPr>
          <p:cNvSpPr/>
          <p:nvPr userDrawn="1"/>
        </p:nvSpPr>
        <p:spPr>
          <a:xfrm>
            <a:off x="11812818" y="-290015"/>
            <a:ext cx="652445" cy="652445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653A4C1-7A50-924D-BEE7-E4A8DE6A8096}"/>
              </a:ext>
            </a:extLst>
          </p:cNvPr>
          <p:cNvGrpSpPr/>
          <p:nvPr userDrawn="1"/>
        </p:nvGrpSpPr>
        <p:grpSpPr>
          <a:xfrm>
            <a:off x="-1970024" y="3273421"/>
            <a:ext cx="4361899" cy="3435116"/>
            <a:chOff x="-871015" y="4282806"/>
            <a:chExt cx="3333562" cy="2625272"/>
          </a:xfrm>
        </p:grpSpPr>
        <p:sp>
          <p:nvSpPr>
            <p:cNvPr id="33" name="Round Diagonal Corner Rectangle 32">
              <a:extLst>
                <a:ext uri="{FF2B5EF4-FFF2-40B4-BE49-F238E27FC236}">
                  <a16:creationId xmlns:a16="http://schemas.microsoft.com/office/drawing/2014/main" id="{FA4D2D2C-63D2-7848-A19A-2951516A0A0E}"/>
                </a:ext>
              </a:extLst>
            </p:cNvPr>
            <p:cNvSpPr/>
            <p:nvPr userDrawn="1"/>
          </p:nvSpPr>
          <p:spPr>
            <a:xfrm>
              <a:off x="-871015" y="6047874"/>
              <a:ext cx="679744" cy="679744"/>
            </a:xfrm>
            <a:prstGeom prst="round2DiagRect">
              <a:avLst>
                <a:gd name="adj1" fmla="val 39584"/>
                <a:gd name="adj2" fmla="val 0"/>
              </a:avLst>
            </a:prstGeom>
            <a:solidFill>
              <a:schemeClr val="bg2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34" name="Round Diagonal Corner Rectangle 33">
              <a:extLst>
                <a:ext uri="{FF2B5EF4-FFF2-40B4-BE49-F238E27FC236}">
                  <a16:creationId xmlns:a16="http://schemas.microsoft.com/office/drawing/2014/main" id="{796114F0-D86E-3B46-B89C-AB354910F00B}"/>
                </a:ext>
              </a:extLst>
            </p:cNvPr>
            <p:cNvSpPr/>
            <p:nvPr userDrawn="1"/>
          </p:nvSpPr>
          <p:spPr>
            <a:xfrm>
              <a:off x="9491" y="5644963"/>
              <a:ext cx="1263115" cy="1263115"/>
            </a:xfrm>
            <a:prstGeom prst="round2DiagRect">
              <a:avLst>
                <a:gd name="adj1" fmla="val 39584"/>
                <a:gd name="adj2" fmla="val 0"/>
              </a:avLst>
            </a:prstGeom>
            <a:solidFill>
              <a:schemeClr val="bg2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35" name="Round Diagonal Corner Rectangle 34">
              <a:extLst>
                <a:ext uri="{FF2B5EF4-FFF2-40B4-BE49-F238E27FC236}">
                  <a16:creationId xmlns:a16="http://schemas.microsoft.com/office/drawing/2014/main" id="{6433F8F8-D278-8F40-91CA-DBEE0A3A5F43}"/>
                </a:ext>
              </a:extLst>
            </p:cNvPr>
            <p:cNvSpPr/>
            <p:nvPr userDrawn="1"/>
          </p:nvSpPr>
          <p:spPr>
            <a:xfrm>
              <a:off x="1499744" y="5329467"/>
              <a:ext cx="818372" cy="818372"/>
            </a:xfrm>
            <a:prstGeom prst="round2DiagRect">
              <a:avLst>
                <a:gd name="adj1" fmla="val 39584"/>
                <a:gd name="adj2" fmla="val 0"/>
              </a:avLst>
            </a:prstGeom>
            <a:solidFill>
              <a:schemeClr val="bg2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36" name="Round Diagonal Corner Rectangle 35">
              <a:extLst>
                <a:ext uri="{FF2B5EF4-FFF2-40B4-BE49-F238E27FC236}">
                  <a16:creationId xmlns:a16="http://schemas.microsoft.com/office/drawing/2014/main" id="{3883827C-8D5C-1C42-B946-0ADA1FDBE834}"/>
                </a:ext>
              </a:extLst>
            </p:cNvPr>
            <p:cNvSpPr/>
            <p:nvPr userDrawn="1"/>
          </p:nvSpPr>
          <p:spPr>
            <a:xfrm>
              <a:off x="469622" y="4282806"/>
              <a:ext cx="1159886" cy="1159886"/>
            </a:xfrm>
            <a:prstGeom prst="round2DiagRect">
              <a:avLst>
                <a:gd name="adj1" fmla="val 39584"/>
                <a:gd name="adj2" fmla="val 0"/>
              </a:avLst>
            </a:prstGeom>
            <a:solidFill>
              <a:schemeClr val="bg2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37" name="Round Diagonal Corner Rectangle 36">
              <a:extLst>
                <a:ext uri="{FF2B5EF4-FFF2-40B4-BE49-F238E27FC236}">
                  <a16:creationId xmlns:a16="http://schemas.microsoft.com/office/drawing/2014/main" id="{676DD739-42FE-3F44-8667-D6F2548667E7}"/>
                </a:ext>
              </a:extLst>
            </p:cNvPr>
            <p:cNvSpPr/>
            <p:nvPr userDrawn="1"/>
          </p:nvSpPr>
          <p:spPr>
            <a:xfrm>
              <a:off x="1810102" y="4480154"/>
              <a:ext cx="652445" cy="652445"/>
            </a:xfrm>
            <a:prstGeom prst="round2DiagRect">
              <a:avLst>
                <a:gd name="adj1" fmla="val 39584"/>
                <a:gd name="adj2" fmla="val 0"/>
              </a:avLst>
            </a:prstGeom>
            <a:solidFill>
              <a:schemeClr val="bg2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075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ctr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0" indent="0" algn="ctr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 baseline="0">
          <a:solidFill>
            <a:schemeClr val="bg2">
              <a:lumMod val="90000"/>
            </a:schemeClr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40000"/>
              <a:lumOff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 Diagonal Corner Rectangle 33">
            <a:extLst>
              <a:ext uri="{FF2B5EF4-FFF2-40B4-BE49-F238E27FC236}">
                <a16:creationId xmlns:a16="http://schemas.microsoft.com/office/drawing/2014/main" id="{853867B5-5449-3544-B6C8-FC00C5DEEB55}"/>
              </a:ext>
            </a:extLst>
          </p:cNvPr>
          <p:cNvSpPr/>
          <p:nvPr userDrawn="1"/>
        </p:nvSpPr>
        <p:spPr>
          <a:xfrm>
            <a:off x="9131701" y="1277705"/>
            <a:ext cx="679744" cy="679744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6" name="Round Diagonal Corner Rectangle 35">
            <a:extLst>
              <a:ext uri="{FF2B5EF4-FFF2-40B4-BE49-F238E27FC236}">
                <a16:creationId xmlns:a16="http://schemas.microsoft.com/office/drawing/2014/main" id="{77C93E4A-1DD8-F94E-9282-C327C2AB9A31}"/>
              </a:ext>
            </a:extLst>
          </p:cNvPr>
          <p:cNvSpPr/>
          <p:nvPr userDrawn="1"/>
        </p:nvSpPr>
        <p:spPr>
          <a:xfrm>
            <a:off x="10012207" y="874794"/>
            <a:ext cx="1263115" cy="1263115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7" name="Round Diagonal Corner Rectangle 36">
            <a:extLst>
              <a:ext uri="{FF2B5EF4-FFF2-40B4-BE49-F238E27FC236}">
                <a16:creationId xmlns:a16="http://schemas.microsoft.com/office/drawing/2014/main" id="{E684E270-4BFD-B44D-A851-A74B8F63ADDA}"/>
              </a:ext>
            </a:extLst>
          </p:cNvPr>
          <p:cNvSpPr/>
          <p:nvPr userDrawn="1"/>
        </p:nvSpPr>
        <p:spPr>
          <a:xfrm>
            <a:off x="11502460" y="559298"/>
            <a:ext cx="818372" cy="818372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8" name="Round Diagonal Corner Rectangle 37">
            <a:extLst>
              <a:ext uri="{FF2B5EF4-FFF2-40B4-BE49-F238E27FC236}">
                <a16:creationId xmlns:a16="http://schemas.microsoft.com/office/drawing/2014/main" id="{B8B08091-EE7F-4C40-9850-F52B9672DECD}"/>
              </a:ext>
            </a:extLst>
          </p:cNvPr>
          <p:cNvSpPr/>
          <p:nvPr userDrawn="1"/>
        </p:nvSpPr>
        <p:spPr>
          <a:xfrm>
            <a:off x="10472338" y="-487363"/>
            <a:ext cx="1159886" cy="1159886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9" name="Round Diagonal Corner Rectangle 38">
            <a:extLst>
              <a:ext uri="{FF2B5EF4-FFF2-40B4-BE49-F238E27FC236}">
                <a16:creationId xmlns:a16="http://schemas.microsoft.com/office/drawing/2014/main" id="{B0E55ABF-34A0-6042-9F6A-FFE637BD1629}"/>
              </a:ext>
            </a:extLst>
          </p:cNvPr>
          <p:cNvSpPr/>
          <p:nvPr userDrawn="1"/>
        </p:nvSpPr>
        <p:spPr>
          <a:xfrm>
            <a:off x="11812818" y="-290015"/>
            <a:ext cx="652445" cy="652445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0" name="Round Diagonal Corner Rectangle 39">
            <a:extLst>
              <a:ext uri="{FF2B5EF4-FFF2-40B4-BE49-F238E27FC236}">
                <a16:creationId xmlns:a16="http://schemas.microsoft.com/office/drawing/2014/main" id="{0F8B88E2-CB98-6149-BD36-07A5D74728D0}"/>
              </a:ext>
            </a:extLst>
          </p:cNvPr>
          <p:cNvSpPr/>
          <p:nvPr userDrawn="1"/>
        </p:nvSpPr>
        <p:spPr>
          <a:xfrm>
            <a:off x="-817900" y="5055776"/>
            <a:ext cx="1652761" cy="1652761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1" name="Round Diagonal Corner Rectangle 40">
            <a:extLst>
              <a:ext uri="{FF2B5EF4-FFF2-40B4-BE49-F238E27FC236}">
                <a16:creationId xmlns:a16="http://schemas.microsoft.com/office/drawing/2014/main" id="{5E4CF211-E60F-F343-8767-653A65A88C6A}"/>
              </a:ext>
            </a:extLst>
          </p:cNvPr>
          <p:cNvSpPr/>
          <p:nvPr userDrawn="1"/>
        </p:nvSpPr>
        <p:spPr>
          <a:xfrm>
            <a:off x="1132067" y="4642956"/>
            <a:ext cx="1070823" cy="1070823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2" name="Round Diagonal Corner Rectangle 41">
            <a:extLst>
              <a:ext uri="{FF2B5EF4-FFF2-40B4-BE49-F238E27FC236}">
                <a16:creationId xmlns:a16="http://schemas.microsoft.com/office/drawing/2014/main" id="{019BEE28-7CCA-2547-ACA5-4AAF861C3575}"/>
              </a:ext>
            </a:extLst>
          </p:cNvPr>
          <p:cNvSpPr/>
          <p:nvPr userDrawn="1"/>
        </p:nvSpPr>
        <p:spPr>
          <a:xfrm>
            <a:off x="-215827" y="3273421"/>
            <a:ext cx="1517688" cy="1517688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3" name="Round Diagonal Corner Rectangle 42">
            <a:extLst>
              <a:ext uri="{FF2B5EF4-FFF2-40B4-BE49-F238E27FC236}">
                <a16:creationId xmlns:a16="http://schemas.microsoft.com/office/drawing/2014/main" id="{E0136A34-28D7-3D45-97E4-FB9903F5D30E}"/>
              </a:ext>
            </a:extLst>
          </p:cNvPr>
          <p:cNvSpPr/>
          <p:nvPr userDrawn="1"/>
        </p:nvSpPr>
        <p:spPr>
          <a:xfrm>
            <a:off x="1538164" y="3531647"/>
            <a:ext cx="853711" cy="853711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37F35C7A-C081-4140-9EE4-9CD470A9A2AE}"/>
              </a:ext>
            </a:extLst>
          </p:cNvPr>
          <p:cNvSpPr/>
          <p:nvPr userDrawn="1"/>
        </p:nvSpPr>
        <p:spPr>
          <a:xfrm>
            <a:off x="148004" y="6174822"/>
            <a:ext cx="11895991" cy="533714"/>
          </a:xfrm>
          <a:prstGeom prst="round2DiagRect">
            <a:avLst>
              <a:gd name="adj1" fmla="val 2311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90DB460B-02EC-D047-90F0-68B7E3942B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1773" y="6253158"/>
            <a:ext cx="829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aseline="0">
                <a:solidFill>
                  <a:schemeClr val="bg1"/>
                </a:solidFill>
              </a:defRPr>
            </a:lvl1pPr>
          </a:lstStyle>
          <a:p>
            <a:fld id="{7C8D7908-A7C7-CC46-9524-C00CE01F6968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F33F8664-266F-AB4C-BA6B-F2BDCD0B8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1875" y="6282329"/>
            <a:ext cx="2372482" cy="298938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algn="r"/>
            <a:fld id="{A21944FD-69D2-D94A-8E1B-3F569970413F}" type="datetime9">
              <a:t>22/05/2022 01:17:29</a:t>
            </a:fld>
            <a:endParaRPr lang="en-US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79D82227-FCDE-5A43-BA31-7BD95A7084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52216" y="6282329"/>
            <a:ext cx="4114800" cy="298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Forum du Numérique - IDNEUF4 - Bucarest - 18-21 juin 2019</a:t>
            </a:r>
          </a:p>
        </p:txBody>
      </p:sp>
      <p:sp>
        <p:nvSpPr>
          <p:cNvPr id="30" name="Title Placeholder 1">
            <a:extLst>
              <a:ext uri="{FF2B5EF4-FFF2-40B4-BE49-F238E27FC236}">
                <a16:creationId xmlns:a16="http://schemas.microsoft.com/office/drawing/2014/main" id="{F1D90676-F418-8E40-A199-774758F4F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7473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270F5D37-3094-9B40-810D-630C3FC27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372329"/>
            <a:ext cx="10515600" cy="2804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629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000" b="1" i="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32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 Diagonal Corner Rectangle 33">
            <a:extLst>
              <a:ext uri="{FF2B5EF4-FFF2-40B4-BE49-F238E27FC236}">
                <a16:creationId xmlns:a16="http://schemas.microsoft.com/office/drawing/2014/main" id="{63D9CD90-419B-B448-AE5B-9D25B2E9765E}"/>
              </a:ext>
            </a:extLst>
          </p:cNvPr>
          <p:cNvSpPr/>
          <p:nvPr userDrawn="1"/>
        </p:nvSpPr>
        <p:spPr>
          <a:xfrm>
            <a:off x="9131701" y="1277705"/>
            <a:ext cx="679744" cy="679744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6" name="Round Diagonal Corner Rectangle 35">
            <a:extLst>
              <a:ext uri="{FF2B5EF4-FFF2-40B4-BE49-F238E27FC236}">
                <a16:creationId xmlns:a16="http://schemas.microsoft.com/office/drawing/2014/main" id="{913DCD7F-D4C9-BB43-A094-DBCB1931F8D6}"/>
              </a:ext>
            </a:extLst>
          </p:cNvPr>
          <p:cNvSpPr/>
          <p:nvPr userDrawn="1"/>
        </p:nvSpPr>
        <p:spPr>
          <a:xfrm>
            <a:off x="10012207" y="874794"/>
            <a:ext cx="1263115" cy="1263115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7" name="Round Diagonal Corner Rectangle 36">
            <a:extLst>
              <a:ext uri="{FF2B5EF4-FFF2-40B4-BE49-F238E27FC236}">
                <a16:creationId xmlns:a16="http://schemas.microsoft.com/office/drawing/2014/main" id="{A278F5FE-412F-9248-A642-C9AEDCAB2214}"/>
              </a:ext>
            </a:extLst>
          </p:cNvPr>
          <p:cNvSpPr/>
          <p:nvPr userDrawn="1"/>
        </p:nvSpPr>
        <p:spPr>
          <a:xfrm>
            <a:off x="11502460" y="559298"/>
            <a:ext cx="818372" cy="818372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8" name="Round Diagonal Corner Rectangle 37">
            <a:extLst>
              <a:ext uri="{FF2B5EF4-FFF2-40B4-BE49-F238E27FC236}">
                <a16:creationId xmlns:a16="http://schemas.microsoft.com/office/drawing/2014/main" id="{BEC4E731-F276-0A4A-AC50-8349D110C639}"/>
              </a:ext>
            </a:extLst>
          </p:cNvPr>
          <p:cNvSpPr/>
          <p:nvPr userDrawn="1"/>
        </p:nvSpPr>
        <p:spPr>
          <a:xfrm>
            <a:off x="10472338" y="-487363"/>
            <a:ext cx="1159886" cy="1159886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9" name="Round Diagonal Corner Rectangle 38">
            <a:extLst>
              <a:ext uri="{FF2B5EF4-FFF2-40B4-BE49-F238E27FC236}">
                <a16:creationId xmlns:a16="http://schemas.microsoft.com/office/drawing/2014/main" id="{EAC96456-EEE7-1E46-94BF-9780A5D32277}"/>
              </a:ext>
            </a:extLst>
          </p:cNvPr>
          <p:cNvSpPr/>
          <p:nvPr userDrawn="1"/>
        </p:nvSpPr>
        <p:spPr>
          <a:xfrm>
            <a:off x="11812818" y="-290015"/>
            <a:ext cx="652445" cy="652445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0" name="Round Diagonal Corner Rectangle 39">
            <a:extLst>
              <a:ext uri="{FF2B5EF4-FFF2-40B4-BE49-F238E27FC236}">
                <a16:creationId xmlns:a16="http://schemas.microsoft.com/office/drawing/2014/main" id="{39E34EEE-08A0-044C-8743-48AA007C61FC}"/>
              </a:ext>
            </a:extLst>
          </p:cNvPr>
          <p:cNvSpPr/>
          <p:nvPr userDrawn="1"/>
        </p:nvSpPr>
        <p:spPr>
          <a:xfrm>
            <a:off x="-817900" y="5055776"/>
            <a:ext cx="1652761" cy="1652761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1" name="Round Diagonal Corner Rectangle 40">
            <a:extLst>
              <a:ext uri="{FF2B5EF4-FFF2-40B4-BE49-F238E27FC236}">
                <a16:creationId xmlns:a16="http://schemas.microsoft.com/office/drawing/2014/main" id="{37C21B60-A6FC-B948-9694-F5721F3782E9}"/>
              </a:ext>
            </a:extLst>
          </p:cNvPr>
          <p:cNvSpPr/>
          <p:nvPr userDrawn="1"/>
        </p:nvSpPr>
        <p:spPr>
          <a:xfrm>
            <a:off x="1132067" y="4642956"/>
            <a:ext cx="1070823" cy="1070823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2" name="Round Diagonal Corner Rectangle 41">
            <a:extLst>
              <a:ext uri="{FF2B5EF4-FFF2-40B4-BE49-F238E27FC236}">
                <a16:creationId xmlns:a16="http://schemas.microsoft.com/office/drawing/2014/main" id="{21FE4E93-C0EE-544E-9440-01F5F2E398C0}"/>
              </a:ext>
            </a:extLst>
          </p:cNvPr>
          <p:cNvSpPr/>
          <p:nvPr userDrawn="1"/>
        </p:nvSpPr>
        <p:spPr>
          <a:xfrm>
            <a:off x="-215827" y="3273421"/>
            <a:ext cx="1517688" cy="1517688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3" name="Round Diagonal Corner Rectangle 42">
            <a:extLst>
              <a:ext uri="{FF2B5EF4-FFF2-40B4-BE49-F238E27FC236}">
                <a16:creationId xmlns:a16="http://schemas.microsoft.com/office/drawing/2014/main" id="{D48E47CD-1493-7240-995E-52706D3EDCA9}"/>
              </a:ext>
            </a:extLst>
          </p:cNvPr>
          <p:cNvSpPr/>
          <p:nvPr userDrawn="1"/>
        </p:nvSpPr>
        <p:spPr>
          <a:xfrm>
            <a:off x="1538164" y="3531647"/>
            <a:ext cx="853711" cy="853711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37F35C7A-C081-4140-9EE4-9CD470A9A2AE}"/>
              </a:ext>
            </a:extLst>
          </p:cNvPr>
          <p:cNvSpPr/>
          <p:nvPr userDrawn="1"/>
        </p:nvSpPr>
        <p:spPr>
          <a:xfrm>
            <a:off x="148004" y="6174822"/>
            <a:ext cx="11895991" cy="533714"/>
          </a:xfrm>
          <a:prstGeom prst="round2DiagRect">
            <a:avLst>
              <a:gd name="adj1" fmla="val 2311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E2F316-AC89-0B4A-AF59-4E060E99F7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835" y="5972053"/>
            <a:ext cx="1850811" cy="925406"/>
          </a:xfrm>
          <a:prstGeom prst="rect">
            <a:avLst/>
          </a:prstGeom>
        </p:spPr>
      </p:pic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90DB460B-02EC-D047-90F0-68B7E3942B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1773" y="6253158"/>
            <a:ext cx="829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aseline="0">
                <a:solidFill>
                  <a:schemeClr val="bg1"/>
                </a:solidFill>
              </a:defRPr>
            </a:lvl1pPr>
          </a:lstStyle>
          <a:p>
            <a:fld id="{7C8D7908-A7C7-CC46-9524-C00CE01F6968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9E533731-EB5C-0747-B20C-48E907F3B8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1875" y="6282329"/>
            <a:ext cx="2372482" cy="298938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algn="r"/>
            <a:fld id="{A21944FD-69D2-D94A-8E1B-3F569970413F}" type="datetime9">
              <a:t>22/05/2022 01:17:29</a:t>
            </a:fld>
            <a:endParaRPr lang="en-US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D0235D2A-0131-034D-BDF7-97675EEFC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52216" y="6282329"/>
            <a:ext cx="4114800" cy="298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Forum du Numérique - IDNEUF4 - Bucarest - 18-21 juin 2019</a:t>
            </a:r>
          </a:p>
        </p:txBody>
      </p:sp>
      <p:sp>
        <p:nvSpPr>
          <p:cNvPr id="30" name="Title Placeholder 1">
            <a:extLst>
              <a:ext uri="{FF2B5EF4-FFF2-40B4-BE49-F238E27FC236}">
                <a16:creationId xmlns:a16="http://schemas.microsoft.com/office/drawing/2014/main" id="{CEBD6B3C-17B7-4348-85ED-9866F7358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7473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F53DE1CA-88F5-B044-8324-EA94D9162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372329"/>
            <a:ext cx="10515600" cy="2804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394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000" b="1" i="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32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Diagonal Corner Rectangle 30">
            <a:extLst>
              <a:ext uri="{FF2B5EF4-FFF2-40B4-BE49-F238E27FC236}">
                <a16:creationId xmlns:a16="http://schemas.microsoft.com/office/drawing/2014/main" id="{0E49925F-F134-7A46-89DA-AE8130618A13}"/>
              </a:ext>
            </a:extLst>
          </p:cNvPr>
          <p:cNvSpPr/>
          <p:nvPr userDrawn="1"/>
        </p:nvSpPr>
        <p:spPr>
          <a:xfrm>
            <a:off x="9131701" y="1277705"/>
            <a:ext cx="679744" cy="679744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4" name="Round Diagonal Corner Rectangle 33">
            <a:extLst>
              <a:ext uri="{FF2B5EF4-FFF2-40B4-BE49-F238E27FC236}">
                <a16:creationId xmlns:a16="http://schemas.microsoft.com/office/drawing/2014/main" id="{F3A0ECF0-687B-4649-AF4E-6BEE6DAD33C9}"/>
              </a:ext>
            </a:extLst>
          </p:cNvPr>
          <p:cNvSpPr/>
          <p:nvPr userDrawn="1"/>
        </p:nvSpPr>
        <p:spPr>
          <a:xfrm>
            <a:off x="10012207" y="874794"/>
            <a:ext cx="1263115" cy="1263115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6" name="Round Diagonal Corner Rectangle 35">
            <a:extLst>
              <a:ext uri="{FF2B5EF4-FFF2-40B4-BE49-F238E27FC236}">
                <a16:creationId xmlns:a16="http://schemas.microsoft.com/office/drawing/2014/main" id="{2C0A8F4F-D12E-EC47-8F66-EF58EFEC62DC}"/>
              </a:ext>
            </a:extLst>
          </p:cNvPr>
          <p:cNvSpPr/>
          <p:nvPr userDrawn="1"/>
        </p:nvSpPr>
        <p:spPr>
          <a:xfrm>
            <a:off x="11502460" y="559298"/>
            <a:ext cx="818372" cy="818372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7" name="Round Diagonal Corner Rectangle 36">
            <a:extLst>
              <a:ext uri="{FF2B5EF4-FFF2-40B4-BE49-F238E27FC236}">
                <a16:creationId xmlns:a16="http://schemas.microsoft.com/office/drawing/2014/main" id="{EEB7A54C-81B7-3C4E-AC4B-E362EE8369CD}"/>
              </a:ext>
            </a:extLst>
          </p:cNvPr>
          <p:cNvSpPr/>
          <p:nvPr userDrawn="1"/>
        </p:nvSpPr>
        <p:spPr>
          <a:xfrm>
            <a:off x="10472338" y="-487363"/>
            <a:ext cx="1159886" cy="1159886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8" name="Round Diagonal Corner Rectangle 37">
            <a:extLst>
              <a:ext uri="{FF2B5EF4-FFF2-40B4-BE49-F238E27FC236}">
                <a16:creationId xmlns:a16="http://schemas.microsoft.com/office/drawing/2014/main" id="{BC03F12D-CE1F-304B-9DB6-A5ABDCAA3F0D}"/>
              </a:ext>
            </a:extLst>
          </p:cNvPr>
          <p:cNvSpPr/>
          <p:nvPr userDrawn="1"/>
        </p:nvSpPr>
        <p:spPr>
          <a:xfrm>
            <a:off x="11812818" y="-290015"/>
            <a:ext cx="652445" cy="652445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9" name="Round Diagonal Corner Rectangle 38">
            <a:extLst>
              <a:ext uri="{FF2B5EF4-FFF2-40B4-BE49-F238E27FC236}">
                <a16:creationId xmlns:a16="http://schemas.microsoft.com/office/drawing/2014/main" id="{C1735633-1D87-C242-886C-8D90B88F0BD7}"/>
              </a:ext>
            </a:extLst>
          </p:cNvPr>
          <p:cNvSpPr/>
          <p:nvPr userDrawn="1"/>
        </p:nvSpPr>
        <p:spPr>
          <a:xfrm>
            <a:off x="-817900" y="5055776"/>
            <a:ext cx="1652761" cy="1652761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0" name="Round Diagonal Corner Rectangle 39">
            <a:extLst>
              <a:ext uri="{FF2B5EF4-FFF2-40B4-BE49-F238E27FC236}">
                <a16:creationId xmlns:a16="http://schemas.microsoft.com/office/drawing/2014/main" id="{8F736CB9-8445-4A48-973B-8CBE630D55BB}"/>
              </a:ext>
            </a:extLst>
          </p:cNvPr>
          <p:cNvSpPr/>
          <p:nvPr userDrawn="1"/>
        </p:nvSpPr>
        <p:spPr>
          <a:xfrm>
            <a:off x="1132067" y="4642956"/>
            <a:ext cx="1070823" cy="1070823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1" name="Round Diagonal Corner Rectangle 40">
            <a:extLst>
              <a:ext uri="{FF2B5EF4-FFF2-40B4-BE49-F238E27FC236}">
                <a16:creationId xmlns:a16="http://schemas.microsoft.com/office/drawing/2014/main" id="{7D9B912B-A4BB-B546-AA1E-9FFAB7AAB8B0}"/>
              </a:ext>
            </a:extLst>
          </p:cNvPr>
          <p:cNvSpPr/>
          <p:nvPr userDrawn="1"/>
        </p:nvSpPr>
        <p:spPr>
          <a:xfrm>
            <a:off x="-215827" y="3273421"/>
            <a:ext cx="1517688" cy="1517688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42" name="Round Diagonal Corner Rectangle 41">
            <a:extLst>
              <a:ext uri="{FF2B5EF4-FFF2-40B4-BE49-F238E27FC236}">
                <a16:creationId xmlns:a16="http://schemas.microsoft.com/office/drawing/2014/main" id="{65241F9E-44AF-044B-AEA4-23F41171A541}"/>
              </a:ext>
            </a:extLst>
          </p:cNvPr>
          <p:cNvSpPr/>
          <p:nvPr userDrawn="1"/>
        </p:nvSpPr>
        <p:spPr>
          <a:xfrm>
            <a:off x="1538164" y="3531647"/>
            <a:ext cx="853711" cy="853711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37F35C7A-C081-4140-9EE4-9CD470A9A2AE}"/>
              </a:ext>
            </a:extLst>
          </p:cNvPr>
          <p:cNvSpPr/>
          <p:nvPr userDrawn="1"/>
        </p:nvSpPr>
        <p:spPr>
          <a:xfrm>
            <a:off x="148004" y="6174822"/>
            <a:ext cx="11895991" cy="533714"/>
          </a:xfrm>
          <a:prstGeom prst="round2DiagRect">
            <a:avLst>
              <a:gd name="adj1" fmla="val 2311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E2F316-AC89-0B4A-AF59-4E060E99F7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835" y="5972053"/>
            <a:ext cx="1850811" cy="925406"/>
          </a:xfrm>
          <a:prstGeom prst="rect">
            <a:avLst/>
          </a:prstGeom>
        </p:spPr>
      </p:pic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90DB460B-02EC-D047-90F0-68B7E3942B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16318" y="6260186"/>
            <a:ext cx="829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aseline="0">
                <a:solidFill>
                  <a:schemeClr val="bg1"/>
                </a:solidFill>
              </a:defRPr>
            </a:lvl1pPr>
          </a:lstStyle>
          <a:p>
            <a:fld id="{7C8D7908-A7C7-CC46-9524-C00CE01F696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B390F0-7357-A446-B35D-3875F3E7A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7473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A5CA0-8A4D-EA47-96CF-913CB4619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372329"/>
            <a:ext cx="10515600" cy="2804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ED10DA7-98A9-44A7-ACE1-C5E4B47DB0E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37033" y="6343782"/>
            <a:ext cx="1056970" cy="1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1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000" b="1" i="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32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 Diagonal Corner Rectangle 24">
            <a:extLst>
              <a:ext uri="{FF2B5EF4-FFF2-40B4-BE49-F238E27FC236}">
                <a16:creationId xmlns:a16="http://schemas.microsoft.com/office/drawing/2014/main" id="{996DB83B-D69F-234A-A5E7-7AA0F1DE3923}"/>
              </a:ext>
            </a:extLst>
          </p:cNvPr>
          <p:cNvSpPr/>
          <p:nvPr userDrawn="1"/>
        </p:nvSpPr>
        <p:spPr>
          <a:xfrm>
            <a:off x="10550437" y="675347"/>
            <a:ext cx="1015341" cy="1015341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6" name="Round Diagonal Corner Rectangle 25">
            <a:extLst>
              <a:ext uri="{FF2B5EF4-FFF2-40B4-BE49-F238E27FC236}">
                <a16:creationId xmlns:a16="http://schemas.microsoft.com/office/drawing/2014/main" id="{DF0EFF73-8369-BA45-9C4E-8063A1391D05}"/>
              </a:ext>
            </a:extLst>
          </p:cNvPr>
          <p:cNvSpPr/>
          <p:nvPr userDrawn="1"/>
        </p:nvSpPr>
        <p:spPr>
          <a:xfrm>
            <a:off x="11708577" y="421740"/>
            <a:ext cx="657839" cy="657839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7" name="Round Diagonal Corner Rectangle 26">
            <a:extLst>
              <a:ext uri="{FF2B5EF4-FFF2-40B4-BE49-F238E27FC236}">
                <a16:creationId xmlns:a16="http://schemas.microsoft.com/office/drawing/2014/main" id="{693B532A-33E4-F24B-93DF-8EAD80907704}"/>
              </a:ext>
            </a:extLst>
          </p:cNvPr>
          <p:cNvSpPr/>
          <p:nvPr userDrawn="1"/>
        </p:nvSpPr>
        <p:spPr>
          <a:xfrm>
            <a:off x="10920308" y="-419607"/>
            <a:ext cx="932361" cy="932361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8" name="Round Diagonal Corner Rectangle 27">
            <a:extLst>
              <a:ext uri="{FF2B5EF4-FFF2-40B4-BE49-F238E27FC236}">
                <a16:creationId xmlns:a16="http://schemas.microsoft.com/office/drawing/2014/main" id="{FC21A54F-7828-524F-8B1A-3B606B523641}"/>
              </a:ext>
            </a:extLst>
          </p:cNvPr>
          <p:cNvSpPr/>
          <p:nvPr userDrawn="1"/>
        </p:nvSpPr>
        <p:spPr>
          <a:xfrm>
            <a:off x="11958054" y="-260971"/>
            <a:ext cx="524461" cy="524460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37F35C7A-C081-4140-9EE4-9CD470A9A2AE}"/>
              </a:ext>
            </a:extLst>
          </p:cNvPr>
          <p:cNvSpPr/>
          <p:nvPr userDrawn="1"/>
        </p:nvSpPr>
        <p:spPr>
          <a:xfrm>
            <a:off x="238653" y="6182653"/>
            <a:ext cx="11895991" cy="533714"/>
          </a:xfrm>
          <a:prstGeom prst="round2DiagRect">
            <a:avLst>
              <a:gd name="adj1" fmla="val 2311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2">
                    <a:lumMod val="90000"/>
                  </a:schemeClr>
                </a:solidFill>
              </a:rPr>
              <a:t>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449789-D754-9549-8AEC-97AD6B5AD8D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79DAE-F793-2049-959C-1AF0DFE05923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160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297E6-3052-214F-95C9-51ACA86017B0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933535" y="6252193"/>
            <a:ext cx="829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aseline="0">
                <a:solidFill>
                  <a:schemeClr val="bg1"/>
                </a:solidFill>
              </a:defRPr>
            </a:lvl1pPr>
          </a:lstStyle>
          <a:p>
            <a:fld id="{7C8D7908-A7C7-CC46-9524-C00CE01F696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E2F316-AC89-0B4A-AF59-4E060E99F76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53835" y="5972053"/>
            <a:ext cx="1850811" cy="925406"/>
          </a:xfrm>
          <a:prstGeom prst="rect">
            <a:avLst/>
          </a:prstGeom>
        </p:spPr>
      </p:pic>
      <p:sp>
        <p:nvSpPr>
          <p:cNvPr id="31" name="Round Diagonal Corner Rectangle 30">
            <a:extLst>
              <a:ext uri="{FF2B5EF4-FFF2-40B4-BE49-F238E27FC236}">
                <a16:creationId xmlns:a16="http://schemas.microsoft.com/office/drawing/2014/main" id="{F9B2AE04-FCDB-F84A-96F9-5DFB2CAB86CA}"/>
              </a:ext>
            </a:extLst>
          </p:cNvPr>
          <p:cNvSpPr/>
          <p:nvPr userDrawn="1"/>
        </p:nvSpPr>
        <p:spPr>
          <a:xfrm>
            <a:off x="9792583" y="1009626"/>
            <a:ext cx="615055" cy="615055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FDD8906-106E-4224-816A-9650F17F55B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920308" y="6350543"/>
            <a:ext cx="1056970" cy="1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0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85" r:id="rId6"/>
    <p:sldLayoutId id="2147483687" r:id="rId7"/>
    <p:sldLayoutId id="2147483688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 Diagonal Corner Rectangle 24">
            <a:extLst>
              <a:ext uri="{FF2B5EF4-FFF2-40B4-BE49-F238E27FC236}">
                <a16:creationId xmlns:a16="http://schemas.microsoft.com/office/drawing/2014/main" id="{996DB83B-D69F-234A-A5E7-7AA0F1DE3923}"/>
              </a:ext>
            </a:extLst>
          </p:cNvPr>
          <p:cNvSpPr/>
          <p:nvPr userDrawn="1"/>
        </p:nvSpPr>
        <p:spPr>
          <a:xfrm>
            <a:off x="10550437" y="675347"/>
            <a:ext cx="1015341" cy="1015341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6" name="Round Diagonal Corner Rectangle 25">
            <a:extLst>
              <a:ext uri="{FF2B5EF4-FFF2-40B4-BE49-F238E27FC236}">
                <a16:creationId xmlns:a16="http://schemas.microsoft.com/office/drawing/2014/main" id="{DF0EFF73-8369-BA45-9C4E-8063A1391D05}"/>
              </a:ext>
            </a:extLst>
          </p:cNvPr>
          <p:cNvSpPr/>
          <p:nvPr userDrawn="1"/>
        </p:nvSpPr>
        <p:spPr>
          <a:xfrm>
            <a:off x="11708577" y="421740"/>
            <a:ext cx="657839" cy="657839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7" name="Round Diagonal Corner Rectangle 26">
            <a:extLst>
              <a:ext uri="{FF2B5EF4-FFF2-40B4-BE49-F238E27FC236}">
                <a16:creationId xmlns:a16="http://schemas.microsoft.com/office/drawing/2014/main" id="{693B532A-33E4-F24B-93DF-8EAD80907704}"/>
              </a:ext>
            </a:extLst>
          </p:cNvPr>
          <p:cNvSpPr/>
          <p:nvPr userDrawn="1"/>
        </p:nvSpPr>
        <p:spPr>
          <a:xfrm>
            <a:off x="10920308" y="-419607"/>
            <a:ext cx="932361" cy="932361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8" name="Round Diagonal Corner Rectangle 27">
            <a:extLst>
              <a:ext uri="{FF2B5EF4-FFF2-40B4-BE49-F238E27FC236}">
                <a16:creationId xmlns:a16="http://schemas.microsoft.com/office/drawing/2014/main" id="{FC21A54F-7828-524F-8B1A-3B606B523641}"/>
              </a:ext>
            </a:extLst>
          </p:cNvPr>
          <p:cNvSpPr/>
          <p:nvPr userDrawn="1"/>
        </p:nvSpPr>
        <p:spPr>
          <a:xfrm>
            <a:off x="11958054" y="-260971"/>
            <a:ext cx="524461" cy="524460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37F35C7A-C081-4140-9EE4-9CD470A9A2AE}"/>
              </a:ext>
            </a:extLst>
          </p:cNvPr>
          <p:cNvSpPr/>
          <p:nvPr userDrawn="1"/>
        </p:nvSpPr>
        <p:spPr>
          <a:xfrm>
            <a:off x="148004" y="6174822"/>
            <a:ext cx="11895991" cy="533714"/>
          </a:xfrm>
          <a:prstGeom prst="round2DiagRect">
            <a:avLst>
              <a:gd name="adj1" fmla="val 2311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449789-D754-9549-8AEC-97AD6B5AD8D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79DAE-F793-2049-959C-1AF0DFE05923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160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297E6-3052-214F-95C9-51ACA86017B0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101773" y="6253158"/>
            <a:ext cx="829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aseline="0">
                <a:solidFill>
                  <a:schemeClr val="bg1"/>
                </a:solidFill>
              </a:defRPr>
            </a:lvl1pPr>
          </a:lstStyle>
          <a:p>
            <a:fld id="{7C8D7908-A7C7-CC46-9524-C00CE01F6968}" type="slidenum">
              <a:rPr lang="en-US"/>
              <a:pPr/>
              <a:t>‹N°›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E2F316-AC89-0B4A-AF59-4E060E99F76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53835" y="5972053"/>
            <a:ext cx="1850811" cy="925406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CF843A0-F00F-074F-9FEC-9AEA582A0B95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8571875" y="6282329"/>
            <a:ext cx="2372482" cy="298938"/>
          </a:xfrm>
          <a:prstGeom prst="rect">
            <a:avLst/>
          </a:prstGeom>
        </p:spPr>
        <p:txBody>
          <a:bodyPr anchor="ctr" anchorCtr="0"/>
          <a:lstStyle>
            <a:lvl1pPr>
              <a:defRPr sz="12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algn="r"/>
            <a:fld id="{A21944FD-69D2-D94A-8E1B-3F569970413F}" type="datetime9">
              <a:t>22/05/2022 01:17:29</a:t>
            </a:fld>
            <a:endParaRPr lang="en-US"/>
          </a:p>
        </p:txBody>
      </p:sp>
      <p:sp>
        <p:nvSpPr>
          <p:cNvPr id="31" name="Round Diagonal Corner Rectangle 30">
            <a:extLst>
              <a:ext uri="{FF2B5EF4-FFF2-40B4-BE49-F238E27FC236}">
                <a16:creationId xmlns:a16="http://schemas.microsoft.com/office/drawing/2014/main" id="{F9B2AE04-FCDB-F84A-96F9-5DFB2CAB86CA}"/>
              </a:ext>
            </a:extLst>
          </p:cNvPr>
          <p:cNvSpPr/>
          <p:nvPr userDrawn="1"/>
        </p:nvSpPr>
        <p:spPr>
          <a:xfrm>
            <a:off x="9792583" y="1009626"/>
            <a:ext cx="615055" cy="615055"/>
          </a:xfrm>
          <a:prstGeom prst="round2DiagRect">
            <a:avLst>
              <a:gd name="adj1" fmla="val 39584"/>
              <a:gd name="adj2" fmla="val 0"/>
            </a:avLst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937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hyperlink" Target="https://fabriquerel.org/wp-content/uploads/parcours-recherche-fabriqueREL.docx" TargetMode="External"/><Relationship Id="rId18" Type="http://schemas.openxmlformats.org/officeDocument/2006/relationships/hyperlink" Target="https://fabriquerel.org/wp-content/uploads/trousse_binomes_2022_fabriqueREL.zip" TargetMode="External"/><Relationship Id="rId26" Type="http://schemas.openxmlformats.org/officeDocument/2006/relationships/image" Target="../media/image230.png"/><Relationship Id="rId39" Type="http://schemas.openxmlformats.org/officeDocument/2006/relationships/hyperlink" Target="https://fabriquerel.org/wp-content/uploads/Deroulement-resultats-recherche-fabriqueREL.docx" TargetMode="External"/><Relationship Id="rId21" Type="http://schemas.openxmlformats.org/officeDocument/2006/relationships/image" Target="../media/image21.png"/><Relationship Id="rId34" Type="http://schemas.openxmlformats.org/officeDocument/2006/relationships/image" Target="../media/image270.png"/><Relationship Id="rId7" Type="http://schemas.openxmlformats.org/officeDocument/2006/relationships/image" Target="../media/image13.png"/><Relationship Id="rId12" Type="http://schemas.openxmlformats.org/officeDocument/2006/relationships/hyperlink" Target="https://fabriquerel.org/wp-content/uploads/Univers_REL_premiers_pas_fabriqueREL.pdf" TargetMode="External"/><Relationship Id="rId17" Type="http://schemas.openxmlformats.org/officeDocument/2006/relationships/hyperlink" Target="https://fabriquerel.org/wp-content/uploads/fiche-metadonnees-fabriqueREL.docx" TargetMode="External"/><Relationship Id="rId25" Type="http://schemas.openxmlformats.org/officeDocument/2006/relationships/image" Target="../media/image23.png"/><Relationship Id="rId33" Type="http://schemas.openxmlformats.org/officeDocument/2006/relationships/image" Target="../media/image27.png"/><Relationship Id="rId38" Type="http://schemas.openxmlformats.org/officeDocument/2006/relationships/image" Target="../media/image290.png"/><Relationship Id="rId2" Type="http://schemas.openxmlformats.org/officeDocument/2006/relationships/notesSlide" Target="../notesSlides/notesSlide11.xml"/><Relationship Id="rId16" Type="http://schemas.openxmlformats.org/officeDocument/2006/relationships/hyperlink" Target="https://fabriquerel.org/wp-content/uploads/validation-avant-diffusion-fabriqueREL.docx" TargetMode="External"/><Relationship Id="rId20" Type="http://schemas.openxmlformats.org/officeDocument/2006/relationships/image" Target="../media/image200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220.png"/><Relationship Id="rId32" Type="http://schemas.openxmlformats.org/officeDocument/2006/relationships/image" Target="../media/image260.png"/><Relationship Id="rId37" Type="http://schemas.openxmlformats.org/officeDocument/2006/relationships/image" Target="../media/image29.png"/><Relationship Id="rId40" Type="http://schemas.openxmlformats.org/officeDocument/2006/relationships/hyperlink" Target="https://fabriquerel.org/wp-content/uploads/2020/06/formulaire-autorisation-utilisation-fabriqueREL.docx" TargetMode="External"/><Relationship Id="rId5" Type="http://schemas.openxmlformats.org/officeDocument/2006/relationships/image" Target="../media/image11.png"/><Relationship Id="rId15" Type="http://schemas.openxmlformats.org/officeDocument/2006/relationships/hyperlink" Target="https://fabriquerel.org/wp-content/uploads/2020/06/formulaire-consentement-image-voix-fabriqueREL.docx" TargetMode="External"/><Relationship Id="rId23" Type="http://schemas.openxmlformats.org/officeDocument/2006/relationships/image" Target="../media/image22.png"/><Relationship Id="rId28" Type="http://schemas.openxmlformats.org/officeDocument/2006/relationships/image" Target="../media/image240.png"/><Relationship Id="rId36" Type="http://schemas.openxmlformats.org/officeDocument/2006/relationships/image" Target="../media/image280.png"/><Relationship Id="rId10" Type="http://schemas.openxmlformats.org/officeDocument/2006/relationships/image" Target="../media/image16.png"/><Relationship Id="rId19" Type="http://schemas.openxmlformats.org/officeDocument/2006/relationships/image" Target="../media/image20.png"/><Relationship Id="rId31" Type="http://schemas.openxmlformats.org/officeDocument/2006/relationships/image" Target="../media/image26.png"/><Relationship Id="rId4" Type="http://schemas.openxmlformats.org/officeDocument/2006/relationships/image" Target="../media/image7.svg"/><Relationship Id="rId9" Type="http://schemas.openxmlformats.org/officeDocument/2006/relationships/image" Target="../media/image15.png"/><Relationship Id="rId14" Type="http://schemas.openxmlformats.org/officeDocument/2006/relationships/hyperlink" Target="https://fabriquerel.org/wp-content/uploads/animation_Sprint_conception_ped_fabriqueREL.docx" TargetMode="External"/><Relationship Id="rId22" Type="http://schemas.openxmlformats.org/officeDocument/2006/relationships/image" Target="../media/image210.png"/><Relationship Id="rId27" Type="http://schemas.openxmlformats.org/officeDocument/2006/relationships/image" Target="../media/image24.png"/><Relationship Id="rId30" Type="http://schemas.openxmlformats.org/officeDocument/2006/relationships/image" Target="../media/image250.png"/><Relationship Id="rId35" Type="http://schemas.openxmlformats.org/officeDocument/2006/relationships/image" Target="../media/image28.png"/><Relationship Id="rId8" Type="http://schemas.openxmlformats.org/officeDocument/2006/relationships/image" Target="../media/image14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hyperlink" Target="https://fabriquerel.org/wp-content/uploads/trousse_binomes_2022_fabriqueREL.zip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abriquerel.org/qui-sommes-nou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7.sv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0029-B993-9C40-A705-46935DAF0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964" y="2240972"/>
            <a:ext cx="7595819" cy="1582127"/>
          </a:xfrm>
        </p:spPr>
        <p:txBody>
          <a:bodyPr>
            <a:normAutofit fontScale="90000"/>
          </a:bodyPr>
          <a:lstStyle/>
          <a:p>
            <a:pPr algn="l"/>
            <a:r>
              <a:rPr lang="fr-CA" sz="3600" dirty="0">
                <a:latin typeface="Montserrat ExtraBold" panose="00000900000000000000" pitchFamily="2" charset="0"/>
              </a:rPr>
              <a:t>S'initier au processus de création de REL de la fabrique REL : </a:t>
            </a:r>
            <a:br>
              <a:rPr lang="fr-CA" sz="3600" dirty="0">
                <a:latin typeface="Montserrat ExtraBold" panose="00000900000000000000" pitchFamily="2" charset="0"/>
              </a:rPr>
            </a:br>
            <a:r>
              <a:rPr lang="fr-CA" sz="3600" dirty="0">
                <a:latin typeface="Montserrat ExtraBold" panose="00000900000000000000" pitchFamily="2" charset="0"/>
              </a:rPr>
              <a:t>une approche structurante qui stimule la créativité</a:t>
            </a:r>
            <a:endParaRPr lang="en-US" sz="3600" dirty="0">
              <a:latin typeface="Montserrat ExtraBold" panose="00000900000000000000" pitchFamily="2" charset="0"/>
            </a:endParaRP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51A9BE4F-8C45-C448-89D6-9D1EBCE03735}"/>
              </a:ext>
            </a:extLst>
          </p:cNvPr>
          <p:cNvSpPr/>
          <p:nvPr/>
        </p:nvSpPr>
        <p:spPr>
          <a:xfrm>
            <a:off x="3290689" y="5275873"/>
            <a:ext cx="9368037" cy="1582127"/>
          </a:xfrm>
          <a:prstGeom prst="round2DiagRect">
            <a:avLst>
              <a:gd name="adj1" fmla="val 26479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22D046-4059-E543-B78D-59C31CB95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994" y="193467"/>
            <a:ext cx="3896458" cy="1948229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C6B52295-D3E9-4B22-A6FB-346FD866D484}"/>
              </a:ext>
            </a:extLst>
          </p:cNvPr>
          <p:cNvSpPr txBox="1">
            <a:spLocks/>
          </p:cNvSpPr>
          <p:nvPr/>
        </p:nvSpPr>
        <p:spPr>
          <a:xfrm>
            <a:off x="3290689" y="5580343"/>
            <a:ext cx="8153916" cy="668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 baseline="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sz="1600" b="1" dirty="0">
                <a:solidFill>
                  <a:schemeClr val="tx2"/>
                </a:solidFill>
              </a:rPr>
              <a:t>Claude Potvin</a:t>
            </a:r>
            <a:r>
              <a:rPr lang="fr-CA" sz="1600" dirty="0">
                <a:solidFill>
                  <a:schemeClr val="tx2"/>
                </a:solidFill>
              </a:rPr>
              <a:t>, Conseiller pédagogique membre de la fabriqueREL</a:t>
            </a:r>
            <a:r>
              <a:rPr lang="fr-CA" sz="1600">
                <a:solidFill>
                  <a:schemeClr val="tx2"/>
                </a:solidFill>
              </a:rPr>
              <a:t>, Université Laval</a:t>
            </a:r>
            <a:endParaRPr lang="fr-FR" sz="1600" dirty="0">
              <a:solidFill>
                <a:schemeClr val="tx2"/>
              </a:solidFill>
            </a:endParaRPr>
          </a:p>
          <a:p>
            <a:pPr algn="l"/>
            <a:r>
              <a:rPr lang="fr-CA" sz="1600" b="1" dirty="0">
                <a:solidFill>
                  <a:schemeClr val="tx2"/>
                </a:solidFill>
              </a:rPr>
              <a:t>Marianne Dubé, </a:t>
            </a:r>
            <a:r>
              <a:rPr lang="fr-CA" sz="1600" dirty="0">
                <a:solidFill>
                  <a:schemeClr val="tx2"/>
                </a:solidFill>
              </a:rPr>
              <a:t>Coordonnatrice de la fabriqueREL</a:t>
            </a:r>
            <a:r>
              <a:rPr lang="fr-CA" sz="1600">
                <a:solidFill>
                  <a:schemeClr val="tx2"/>
                </a:solidFill>
              </a:rPr>
              <a:t>, Université de Sherbrooke</a:t>
            </a:r>
            <a:endParaRPr lang="fr-CA" sz="1600" dirty="0">
              <a:solidFill>
                <a:schemeClr val="tx2"/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E19266E-8C67-4754-BB4D-5C465EA346E1}"/>
              </a:ext>
            </a:extLst>
          </p:cNvPr>
          <p:cNvSpPr txBox="1">
            <a:spLocks/>
          </p:cNvSpPr>
          <p:nvPr/>
        </p:nvSpPr>
        <p:spPr>
          <a:xfrm>
            <a:off x="3204964" y="4431971"/>
            <a:ext cx="8153916" cy="7892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 baseline="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sz="2000" b="1" dirty="0">
                <a:solidFill>
                  <a:schemeClr val="accent1"/>
                </a:solidFill>
                <a:latin typeface="Montserrat ExtraBold"/>
              </a:rPr>
              <a:t>OEG 2022 – session francophone, 23 mai 2023</a:t>
            </a:r>
          </a:p>
          <a:p>
            <a:pPr algn="l"/>
            <a:r>
              <a:rPr lang="fr-CA" sz="2000" b="1" dirty="0">
                <a:solidFill>
                  <a:schemeClr val="accent1"/>
                </a:solidFill>
                <a:latin typeface="Montserrat ExtraBold" panose="00000900000000000000" pitchFamily="2" charset="0"/>
              </a:rPr>
              <a:t>                    </a:t>
            </a:r>
            <a:endParaRPr lang="fr-FR" sz="2000" b="1" dirty="0">
              <a:solidFill>
                <a:schemeClr val="accent1"/>
              </a:solidFill>
              <a:latin typeface="Montserrat ExtraBold" panose="00000900000000000000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54A3268-F610-4D90-A807-A146AB5DA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5655" y="6447679"/>
            <a:ext cx="1213730" cy="227289"/>
          </a:xfrm>
          <a:prstGeom prst="rect">
            <a:avLst/>
          </a:prstGeom>
        </p:spPr>
      </p:pic>
      <p:pic>
        <p:nvPicPr>
          <p:cNvPr id="5" name="Image 4" descr="Une image contenant texte, signe, extérieur&#10;&#10;Description générée automatiquement">
            <a:extLst>
              <a:ext uri="{FF2B5EF4-FFF2-40B4-BE49-F238E27FC236}">
                <a16:creationId xmlns:a16="http://schemas.microsoft.com/office/drawing/2014/main" id="{34911F10-150A-C1E6-0D9D-CB9F2EAA7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312" y="5286308"/>
            <a:ext cx="1415469" cy="138866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E225AE7-8B83-4A9C-BEBA-01EA27C9C091}"/>
              </a:ext>
            </a:extLst>
          </p:cNvPr>
          <p:cNvSpPr txBox="1"/>
          <p:nvPr/>
        </p:nvSpPr>
        <p:spPr>
          <a:xfrm>
            <a:off x="3290689" y="6396335"/>
            <a:ext cx="7186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b="1"/>
              <a:t>Pour citer ce document </a:t>
            </a:r>
            <a:r>
              <a:rPr lang="fr-CA" sz="1200"/>
              <a:t>: Potvin, C., Dubé, M. (2022). S'initier au processus de création de REL de la fabriqueREL : une approche structurante qui stimule la créativité </a:t>
            </a:r>
            <a:r>
              <a:rPr lang="fr-CA" sz="1200">
                <a:sym typeface="Symbol" panose="05050102010706020507" pitchFamily="18" charset="2"/>
              </a:rPr>
              <a:t>Support de présentation. fabriqueREL. CC BY.</a:t>
            </a:r>
            <a:endParaRPr lang="fr-CA" sz="1200"/>
          </a:p>
        </p:txBody>
      </p:sp>
    </p:spTree>
    <p:extLst>
      <p:ext uri="{BB962C8B-B14F-4D97-AF65-F5344CB8AC3E}">
        <p14:creationId xmlns:p14="http://schemas.microsoft.com/office/powerpoint/2010/main" val="665743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2138C9-CBD2-473F-BDE3-477BC5C68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trousse de </a:t>
            </a:r>
            <a:r>
              <a:rPr lang="fr-CA" dirty="0" err="1"/>
              <a:t>métaREL</a:t>
            </a:r>
            <a:endParaRPr lang="fr-CA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496E7D9-AA84-458D-9240-B1650720EE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D7908-A7C7-CC46-9524-C00CE01F696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EAB7E7E-D360-4033-8E2A-981A52734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CA" b="1" dirty="0"/>
              <a:t>Accompagnement des binômes</a:t>
            </a:r>
          </a:p>
        </p:txBody>
      </p:sp>
    </p:spTree>
    <p:extLst>
      <p:ext uri="{BB962C8B-B14F-4D97-AF65-F5344CB8AC3E}">
        <p14:creationId xmlns:p14="http://schemas.microsoft.com/office/powerpoint/2010/main" val="2198637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roupe 1040" hidden="1">
            <a:extLst>
              <a:ext uri="{FF2B5EF4-FFF2-40B4-BE49-F238E27FC236}">
                <a16:creationId xmlns:a16="http://schemas.microsoft.com/office/drawing/2014/main" id="{DCA8D01E-5D9D-4485-9F2A-D5B4FEB2783C}"/>
              </a:ext>
            </a:extLst>
          </p:cNvPr>
          <p:cNvGrpSpPr/>
          <p:nvPr/>
        </p:nvGrpSpPr>
        <p:grpSpPr>
          <a:xfrm>
            <a:off x="109866" y="4610983"/>
            <a:ext cx="11819193" cy="612801"/>
            <a:chOff x="23445" y="6287044"/>
            <a:chExt cx="11819193" cy="612801"/>
          </a:xfrm>
        </p:grpSpPr>
        <p:grpSp>
          <p:nvGrpSpPr>
            <p:cNvPr id="1037" name="Groupe 1036">
              <a:extLst>
                <a:ext uri="{FF2B5EF4-FFF2-40B4-BE49-F238E27FC236}">
                  <a16:creationId xmlns:a16="http://schemas.microsoft.com/office/drawing/2014/main" id="{779AFE5B-73A0-41A9-95FD-70E58DDD7DFA}"/>
                </a:ext>
              </a:extLst>
            </p:cNvPr>
            <p:cNvGrpSpPr/>
            <p:nvPr/>
          </p:nvGrpSpPr>
          <p:grpSpPr>
            <a:xfrm>
              <a:off x="639940" y="6314559"/>
              <a:ext cx="526922" cy="531121"/>
              <a:chOff x="637263" y="6313741"/>
              <a:chExt cx="526922" cy="531121"/>
            </a:xfrm>
          </p:grpSpPr>
          <p:pic>
            <p:nvPicPr>
              <p:cNvPr id="149" name="Espace réservé du contenu 5" descr="Utilisateurs avec un remplissage uni">
                <a:extLst>
                  <a:ext uri="{FF2B5EF4-FFF2-40B4-BE49-F238E27FC236}">
                    <a16:creationId xmlns:a16="http://schemas.microsoft.com/office/drawing/2014/main" id="{E6C7B782-3E7A-4357-AFD4-830A6D73C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37263" y="6372692"/>
                <a:ext cx="526922" cy="472170"/>
              </a:xfrm>
              <a:prstGeom prst="rect">
                <a:avLst/>
              </a:prstGeom>
            </p:spPr>
          </p:pic>
          <p:pic>
            <p:nvPicPr>
              <p:cNvPr id="150" name="Picture 14">
                <a:extLst>
                  <a:ext uri="{FF2B5EF4-FFF2-40B4-BE49-F238E27FC236}">
                    <a16:creationId xmlns:a16="http://schemas.microsoft.com/office/drawing/2014/main" id="{7A08144B-38FB-4A96-A4E4-8C0B690439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0923" y="6313741"/>
                <a:ext cx="239602" cy="1932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2" name="Groupe 111">
              <a:extLst>
                <a:ext uri="{FF2B5EF4-FFF2-40B4-BE49-F238E27FC236}">
                  <a16:creationId xmlns:a16="http://schemas.microsoft.com/office/drawing/2014/main" id="{6DB87A15-075F-44D7-9A7D-A6A84125D7AB}"/>
                </a:ext>
              </a:extLst>
            </p:cNvPr>
            <p:cNvGrpSpPr/>
            <p:nvPr/>
          </p:nvGrpSpPr>
          <p:grpSpPr>
            <a:xfrm>
              <a:off x="23445" y="6287044"/>
              <a:ext cx="11819193" cy="612801"/>
              <a:chOff x="23445" y="6287044"/>
              <a:chExt cx="11819193" cy="612801"/>
            </a:xfrm>
          </p:grpSpPr>
          <p:grpSp>
            <p:nvGrpSpPr>
              <p:cNvPr id="82" name="Groupe 81">
                <a:extLst>
                  <a:ext uri="{FF2B5EF4-FFF2-40B4-BE49-F238E27FC236}">
                    <a16:creationId xmlns:a16="http://schemas.microsoft.com/office/drawing/2014/main" id="{78BD488A-C942-47C7-BBE9-78BEE2F672B9}"/>
                  </a:ext>
                </a:extLst>
              </p:cNvPr>
              <p:cNvGrpSpPr/>
              <p:nvPr/>
            </p:nvGrpSpPr>
            <p:grpSpPr>
              <a:xfrm>
                <a:off x="23445" y="6287044"/>
                <a:ext cx="11819193" cy="566903"/>
                <a:chOff x="23445" y="6287044"/>
                <a:chExt cx="12010596" cy="566903"/>
              </a:xfrm>
            </p:grpSpPr>
            <p:sp>
              <p:nvSpPr>
                <p:cNvPr id="9" name="Flèche : droite 8">
                  <a:extLst>
                    <a:ext uri="{FF2B5EF4-FFF2-40B4-BE49-F238E27FC236}">
                      <a16:creationId xmlns:a16="http://schemas.microsoft.com/office/drawing/2014/main" id="{8C734F87-A94A-4526-A5A2-B10DEE94BF9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237326" y="6507694"/>
                  <a:ext cx="10721329" cy="346253"/>
                </a:xfrm>
                <a:prstGeom prst="rightArrow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fr-CA" b="1"/>
                    <a:t>Gestion</a:t>
                  </a:r>
                </a:p>
              </p:txBody>
            </p:sp>
            <p:sp>
              <p:nvSpPr>
                <p:cNvPr id="18" name="ZoneTexte 17">
                  <a:extLst>
                    <a:ext uri="{FF2B5EF4-FFF2-40B4-BE49-F238E27FC236}">
                      <a16:creationId xmlns:a16="http://schemas.microsoft.com/office/drawing/2014/main" id="{CC72418C-0B56-477B-BF71-3FB123F38BE4}"/>
                    </a:ext>
                  </a:extLst>
                </p:cNvPr>
                <p:cNvSpPr txBox="1"/>
                <p:nvPr/>
              </p:nvSpPr>
              <p:spPr>
                <a:xfrm>
                  <a:off x="1354557" y="6305948"/>
                  <a:ext cx="124034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fr-FR"/>
                  </a:defPPr>
                  <a:lvl1pPr>
                    <a:defRPr sz="1200"/>
                  </a:lvl1pPr>
                </a:lstStyle>
                <a:p>
                  <a:r>
                    <a:rPr lang="fr-CA" err="1"/>
                    <a:t>Renc</a:t>
                  </a:r>
                  <a:r>
                    <a:rPr lang="fr-CA"/>
                    <a:t>. démarrage</a:t>
                  </a:r>
                </a:p>
              </p:txBody>
            </p:sp>
            <p:sp>
              <p:nvSpPr>
                <p:cNvPr id="19" name="ZoneTexte 18">
                  <a:extLst>
                    <a:ext uri="{FF2B5EF4-FFF2-40B4-BE49-F238E27FC236}">
                      <a16:creationId xmlns:a16="http://schemas.microsoft.com/office/drawing/2014/main" id="{7BD9927E-8333-4C59-AD19-F98237A23318}"/>
                    </a:ext>
                  </a:extLst>
                </p:cNvPr>
                <p:cNvSpPr txBox="1"/>
                <p:nvPr/>
              </p:nvSpPr>
              <p:spPr>
                <a:xfrm>
                  <a:off x="7261738" y="6297303"/>
                  <a:ext cx="179056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CA" sz="1200" err="1"/>
                    <a:t>Renc</a:t>
                  </a:r>
                  <a:r>
                    <a:rPr lang="fr-CA" sz="1200"/>
                    <a:t>. Bilan mi-parcours</a:t>
                  </a:r>
                </a:p>
              </p:txBody>
            </p:sp>
            <p:sp>
              <p:nvSpPr>
                <p:cNvPr id="20" name="ZoneTexte 19">
                  <a:extLst>
                    <a:ext uri="{FF2B5EF4-FFF2-40B4-BE49-F238E27FC236}">
                      <a16:creationId xmlns:a16="http://schemas.microsoft.com/office/drawing/2014/main" id="{CB2F0F04-52B9-4F88-A471-4FBDB6CD65D6}"/>
                    </a:ext>
                  </a:extLst>
                </p:cNvPr>
                <p:cNvSpPr txBox="1"/>
                <p:nvPr/>
              </p:nvSpPr>
              <p:spPr>
                <a:xfrm>
                  <a:off x="11009171" y="6287044"/>
                  <a:ext cx="102487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CA" sz="1200"/>
                    <a:t>Rapport final</a:t>
                  </a:r>
                </a:p>
              </p:txBody>
            </p:sp>
            <p:sp>
              <p:nvSpPr>
                <p:cNvPr id="51" name="Ellipse 50">
                  <a:extLst>
                    <a:ext uri="{FF2B5EF4-FFF2-40B4-BE49-F238E27FC236}">
                      <a16:creationId xmlns:a16="http://schemas.microsoft.com/office/drawing/2014/main" id="{94254258-EFE2-46B1-BDA5-9614FE752D1E}"/>
                    </a:ext>
                  </a:extLst>
                </p:cNvPr>
                <p:cNvSpPr/>
                <p:nvPr/>
              </p:nvSpPr>
              <p:spPr>
                <a:xfrm>
                  <a:off x="1732071" y="6574302"/>
                  <a:ext cx="241825" cy="203283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53" name="Ellipse 52">
                  <a:extLst>
                    <a:ext uri="{FF2B5EF4-FFF2-40B4-BE49-F238E27FC236}">
                      <a16:creationId xmlns:a16="http://schemas.microsoft.com/office/drawing/2014/main" id="{30F412B7-E536-4C97-A3BE-B9709E7E4C69}"/>
                    </a:ext>
                  </a:extLst>
                </p:cNvPr>
                <p:cNvSpPr/>
                <p:nvPr/>
              </p:nvSpPr>
              <p:spPr>
                <a:xfrm>
                  <a:off x="8121648" y="6581146"/>
                  <a:ext cx="241825" cy="203283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62" name="ZoneTexte 61">
                  <a:extLst>
                    <a:ext uri="{FF2B5EF4-FFF2-40B4-BE49-F238E27FC236}">
                      <a16:creationId xmlns:a16="http://schemas.microsoft.com/office/drawing/2014/main" id="{3E07358E-2DFE-3D85-67EE-7449660B4195}"/>
                    </a:ext>
                  </a:extLst>
                </p:cNvPr>
                <p:cNvSpPr txBox="1"/>
                <p:nvPr/>
              </p:nvSpPr>
              <p:spPr>
                <a:xfrm>
                  <a:off x="23445" y="6329311"/>
                  <a:ext cx="612429" cy="523220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square" lIns="91440" tIns="45720" rIns="91440" bIns="45720" rtlCol="0" anchor="ctr">
                  <a:spAutoFit/>
                </a:bodyPr>
                <a:lstStyle/>
                <a:p>
                  <a:pPr algn="ctr"/>
                  <a:r>
                    <a:rPr lang="fr-CA" sz="1400">
                      <a:solidFill>
                        <a:schemeClr val="bg1"/>
                      </a:solidFill>
                      <a:cs typeface="Calibri"/>
                    </a:rPr>
                    <a:t>3e ligne</a:t>
                  </a:r>
                  <a:endParaRPr lang="fr-FR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6" name="ZoneTexte 145">
                <a:extLst>
                  <a:ext uri="{FF2B5EF4-FFF2-40B4-BE49-F238E27FC236}">
                    <a16:creationId xmlns:a16="http://schemas.microsoft.com/office/drawing/2014/main" id="{91856DDC-971C-47CB-BF01-04B3BD4604DB}"/>
                  </a:ext>
                </a:extLst>
              </p:cNvPr>
              <p:cNvSpPr txBox="1"/>
              <p:nvPr/>
            </p:nvSpPr>
            <p:spPr>
              <a:xfrm>
                <a:off x="579260" y="6669013"/>
                <a:ext cx="71525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CA" sz="900" err="1"/>
                  <a:t>Dir</a:t>
                </a:r>
                <a:r>
                  <a:rPr lang="fr-CA" sz="900"/>
                  <a:t> + Coord</a:t>
                </a:r>
              </a:p>
            </p:txBody>
          </p:sp>
        </p:grp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2E535333-7B99-4AFC-AB9F-CEA4B82B5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615" y="2392546"/>
            <a:ext cx="17049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A8A28EDC-68F8-4F3A-9196-3A76B4F2B6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6789" y="2516163"/>
            <a:ext cx="1592322" cy="1609724"/>
          </a:xfrm>
          <a:prstGeom prst="rect">
            <a:avLst/>
          </a:prstGeom>
        </p:spPr>
      </p:pic>
      <p:pic>
        <p:nvPicPr>
          <p:cNvPr id="79" name="Image 78">
            <a:extLst>
              <a:ext uri="{FF2B5EF4-FFF2-40B4-BE49-F238E27FC236}">
                <a16:creationId xmlns:a16="http://schemas.microsoft.com/office/drawing/2014/main" id="{394BD3F5-4C0E-4B85-83DB-760EBF2047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225" y="2536523"/>
            <a:ext cx="1686679" cy="1569004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23BB630-8499-4E85-8983-64840A50C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508" y="2496030"/>
            <a:ext cx="1623377" cy="164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50A2400-F8F1-455A-9742-CCF504374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406" y="2498195"/>
            <a:ext cx="17526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BB790A92-3776-4C06-9529-8F24E9DC7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819" y="2504338"/>
            <a:ext cx="14859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DC7601C3-3ADE-2C3D-1517-54A6B5BD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57" y="-183078"/>
            <a:ext cx="10515600" cy="1325563"/>
          </a:xfrm>
        </p:spPr>
        <p:txBody>
          <a:bodyPr/>
          <a:lstStyle/>
          <a:p>
            <a:r>
              <a:rPr lang="fr-CA" dirty="0"/>
              <a:t>Parcours de création en 6 étapes 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4CEA8C4-CA78-DF8F-D55A-23211B1AEA52}"/>
              </a:ext>
            </a:extLst>
          </p:cNvPr>
          <p:cNvSpPr txBox="1"/>
          <p:nvPr/>
        </p:nvSpPr>
        <p:spPr>
          <a:xfrm>
            <a:off x="283074" y="1558612"/>
            <a:ext cx="2419923" cy="617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200" b="0" i="1" u="none" strike="noStrike" dirty="0">
                <a:solidFill>
                  <a:srgbClr val="1191D0"/>
                </a:solidFill>
                <a:effectLst/>
                <a:latin typeface="inherit"/>
                <a:hlinkClick r:id="rId12"/>
              </a:rPr>
              <a:t>Univers des REL</a:t>
            </a:r>
            <a:r>
              <a:rPr lang="fr-CA" sz="1200" b="0" i="0" u="none" strike="noStrike" dirty="0">
                <a:solidFill>
                  <a:srgbClr val="1191D0"/>
                </a:solidFill>
                <a:effectLst/>
                <a:latin typeface="inherit"/>
                <a:hlinkClick r:id="rId12"/>
              </a:rPr>
              <a:t> : les premiers pas</a:t>
            </a:r>
          </a:p>
          <a:p>
            <a:pPr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200" u="sng" dirty="0">
                <a:solidFill>
                  <a:srgbClr val="1191D0"/>
                </a:solidFill>
                <a:latin typeface="inherit"/>
              </a:rPr>
              <a:t>Fiche sommaire du projet</a:t>
            </a:r>
            <a:endParaRPr lang="fr-CA" sz="1200" b="0" i="0" u="sng" strike="noStrike" dirty="0">
              <a:solidFill>
                <a:srgbClr val="1191D0"/>
              </a:solidFill>
              <a:effectLst/>
              <a:latin typeface="inherit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6DF32A4-0B84-2C70-0CFD-705908B0F6DD}"/>
              </a:ext>
            </a:extLst>
          </p:cNvPr>
          <p:cNvSpPr txBox="1"/>
          <p:nvPr/>
        </p:nvSpPr>
        <p:spPr>
          <a:xfrm>
            <a:off x="2133276" y="4276933"/>
            <a:ext cx="3445450" cy="34073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fontAlgn="base">
              <a:lnSpc>
                <a:spcPct val="150000"/>
              </a:lnSpc>
              <a:buFont typeface="Arial" panose="020B0604020202020204" pitchFamily="34" charset="0"/>
              <a:buChar char="•"/>
              <a:defRPr sz="1200" b="0" i="1" u="none" strike="noStrike">
                <a:solidFill>
                  <a:srgbClr val="1191D0"/>
                </a:solidFill>
                <a:effectLst/>
                <a:latin typeface="inherit"/>
              </a:defRPr>
            </a:lvl1pPr>
          </a:lstStyle>
          <a:p>
            <a:r>
              <a:rPr lang="fr-CA" dirty="0">
                <a:hlinkClick r:id="rId13"/>
              </a:rPr>
              <a:t>Définir ses besoins de recherche de REL existantes</a:t>
            </a:r>
            <a:endParaRPr lang="fr-CA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506123B-D8B6-D4AD-F763-A2B05F27A672}"/>
              </a:ext>
            </a:extLst>
          </p:cNvPr>
          <p:cNvSpPr txBox="1"/>
          <p:nvPr/>
        </p:nvSpPr>
        <p:spPr>
          <a:xfrm>
            <a:off x="4306456" y="1837124"/>
            <a:ext cx="25445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fontAlgn="base">
              <a:buFont typeface="Arial" panose="020B0604020202020204" pitchFamily="34" charset="0"/>
              <a:buChar char="•"/>
              <a:defRPr sz="1200" b="0" i="1" u="none" strike="noStrike">
                <a:solidFill>
                  <a:srgbClr val="1191D0"/>
                </a:solidFill>
                <a:effectLst/>
                <a:latin typeface="inherit"/>
              </a:defRPr>
            </a:lvl1pPr>
          </a:lstStyle>
          <a:p>
            <a:r>
              <a:rPr lang="fr-CA" dirty="0">
                <a:hlinkClick r:id="rId14"/>
              </a:rPr>
              <a:t>Guide d’animation d’un Sprint</a:t>
            </a:r>
            <a:br>
              <a:rPr lang="fr-CA" dirty="0">
                <a:hlinkClick r:id="rId14"/>
              </a:rPr>
            </a:br>
            <a:r>
              <a:rPr lang="fr-CA" dirty="0">
                <a:hlinkClick r:id="rId14"/>
              </a:rPr>
              <a:t>de design pédagogique</a:t>
            </a:r>
            <a:endParaRPr lang="fr-CA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4F6B795-7E08-A13E-B598-994DE65A5B40}"/>
              </a:ext>
            </a:extLst>
          </p:cNvPr>
          <p:cNvSpPr txBox="1"/>
          <p:nvPr/>
        </p:nvSpPr>
        <p:spPr>
          <a:xfrm>
            <a:off x="5834857" y="4317621"/>
            <a:ext cx="36175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fontAlgn="base">
              <a:buFont typeface="Arial" panose="020B0604020202020204" pitchFamily="34" charset="0"/>
              <a:buChar char="•"/>
              <a:defRPr sz="1200" b="0" i="1" u="none" strike="noStrike">
                <a:solidFill>
                  <a:srgbClr val="1191D0"/>
                </a:solidFill>
                <a:effectLst/>
                <a:latin typeface="inherit"/>
              </a:defRPr>
            </a:lvl1pPr>
          </a:lstStyle>
          <a:p>
            <a:r>
              <a:rPr lang="fr-CA" dirty="0">
                <a:hlinkClick r:id="rId15"/>
              </a:rPr>
              <a:t>Formulaire de consentement (dans le cadre de production multimédia de type vidéo, photo ou audio)</a:t>
            </a:r>
            <a:endParaRPr lang="fr-CA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5B93EBAD-8813-C521-1CFD-B4F2532B797E}"/>
              </a:ext>
            </a:extLst>
          </p:cNvPr>
          <p:cNvSpPr txBox="1"/>
          <p:nvPr/>
        </p:nvSpPr>
        <p:spPr>
          <a:xfrm>
            <a:off x="7820140" y="1865027"/>
            <a:ext cx="1930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fontAlgn="base">
              <a:buFont typeface="Arial" panose="020B0604020202020204" pitchFamily="34" charset="0"/>
              <a:buChar char="•"/>
              <a:defRPr sz="1200" b="0" i="1" u="none" strike="noStrike">
                <a:solidFill>
                  <a:srgbClr val="1191D0"/>
                </a:solidFill>
                <a:effectLst/>
                <a:latin typeface="inherit"/>
              </a:defRPr>
            </a:lvl1pPr>
          </a:lstStyle>
          <a:p>
            <a:r>
              <a:rPr lang="fr-CA" dirty="0">
                <a:hlinkClick r:id="rId16"/>
              </a:rPr>
              <a:t>Liste de validation avant</a:t>
            </a:r>
            <a:br>
              <a:rPr lang="fr-CA" dirty="0">
                <a:hlinkClick r:id="rId16"/>
              </a:rPr>
            </a:br>
            <a:r>
              <a:rPr lang="fr-CA" dirty="0">
                <a:hlinkClick r:id="rId16"/>
              </a:rPr>
              <a:t>le dépôt d’une REL</a:t>
            </a:r>
            <a:endParaRPr lang="fr-CA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C4882E5A-9D01-7FEF-7B37-71AA9B4E682C}"/>
              </a:ext>
            </a:extLst>
          </p:cNvPr>
          <p:cNvSpPr txBox="1"/>
          <p:nvPr/>
        </p:nvSpPr>
        <p:spPr>
          <a:xfrm>
            <a:off x="9936204" y="4222921"/>
            <a:ext cx="15294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fontAlgn="base">
              <a:buFont typeface="Arial" panose="020B0604020202020204" pitchFamily="34" charset="0"/>
              <a:buChar char="•"/>
              <a:defRPr sz="1200" b="0" i="1" u="none" strike="noStrike">
                <a:solidFill>
                  <a:srgbClr val="1191D0"/>
                </a:solidFill>
                <a:effectLst/>
                <a:latin typeface="inherit"/>
              </a:defRPr>
            </a:lvl1pPr>
          </a:lstStyle>
          <a:p>
            <a:r>
              <a:rPr lang="fr-CA" dirty="0">
                <a:hlinkClick r:id="rId17"/>
              </a:rPr>
              <a:t>Fiche de compilation des métadonnées</a:t>
            </a:r>
            <a:endParaRPr lang="fr-CA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1172BDFE-C2C8-A4CD-B856-2CC9FB7F88C6}"/>
              </a:ext>
            </a:extLst>
          </p:cNvPr>
          <p:cNvCxnSpPr>
            <a:cxnSpLocks/>
          </p:cNvCxnSpPr>
          <p:nvPr/>
        </p:nvCxnSpPr>
        <p:spPr>
          <a:xfrm flipH="1" flipV="1">
            <a:off x="3463851" y="3993728"/>
            <a:ext cx="1" cy="2643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6CE421CE-134D-8C00-B1A9-27D4D3B55AB1}"/>
              </a:ext>
            </a:extLst>
          </p:cNvPr>
          <p:cNvCxnSpPr>
            <a:cxnSpLocks/>
          </p:cNvCxnSpPr>
          <p:nvPr/>
        </p:nvCxnSpPr>
        <p:spPr>
          <a:xfrm flipH="1" flipV="1">
            <a:off x="1700378" y="2365117"/>
            <a:ext cx="1" cy="2643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D476A856-2873-3C42-76F0-B85B2D04B7CA}"/>
              </a:ext>
            </a:extLst>
          </p:cNvPr>
          <p:cNvCxnSpPr>
            <a:cxnSpLocks/>
          </p:cNvCxnSpPr>
          <p:nvPr/>
        </p:nvCxnSpPr>
        <p:spPr>
          <a:xfrm flipH="1" flipV="1">
            <a:off x="5302983" y="2470195"/>
            <a:ext cx="1" cy="2643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30CC10D8-9084-48F0-560D-2DB5C6E57CB9}"/>
              </a:ext>
            </a:extLst>
          </p:cNvPr>
          <p:cNvCxnSpPr>
            <a:cxnSpLocks/>
          </p:cNvCxnSpPr>
          <p:nvPr/>
        </p:nvCxnSpPr>
        <p:spPr>
          <a:xfrm flipH="1" flipV="1">
            <a:off x="7038501" y="3976278"/>
            <a:ext cx="1" cy="2643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70A06CDC-02C1-47FF-BC54-3CCAC31560BE}"/>
              </a:ext>
            </a:extLst>
          </p:cNvPr>
          <p:cNvCxnSpPr>
            <a:cxnSpLocks/>
          </p:cNvCxnSpPr>
          <p:nvPr/>
        </p:nvCxnSpPr>
        <p:spPr>
          <a:xfrm flipH="1" flipV="1">
            <a:off x="8639005" y="2443972"/>
            <a:ext cx="1" cy="2643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1FABF7D5-CCF2-9087-78F4-55AD97969CFE}"/>
              </a:ext>
            </a:extLst>
          </p:cNvPr>
          <p:cNvCxnSpPr>
            <a:cxnSpLocks/>
          </p:cNvCxnSpPr>
          <p:nvPr/>
        </p:nvCxnSpPr>
        <p:spPr>
          <a:xfrm flipH="1" flipV="1">
            <a:off x="10391952" y="3935966"/>
            <a:ext cx="1" cy="2643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hlinkClick r:id="rId18"/>
            <a:extLst>
              <a:ext uri="{FF2B5EF4-FFF2-40B4-BE49-F238E27FC236}">
                <a16:creationId xmlns:a16="http://schemas.microsoft.com/office/drawing/2014/main" id="{62575378-D7D1-E96C-F527-504C2DA5DA11}"/>
              </a:ext>
            </a:extLst>
          </p:cNvPr>
          <p:cNvSpPr txBox="1"/>
          <p:nvPr/>
        </p:nvSpPr>
        <p:spPr>
          <a:xfrm>
            <a:off x="8431708" y="197311"/>
            <a:ext cx="202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u="sng" dirty="0"/>
              <a:t>Trousse complète</a:t>
            </a:r>
            <a:br>
              <a:rPr lang="fr-CA" sz="1400" u="sng" dirty="0"/>
            </a:br>
            <a:r>
              <a:rPr lang="fr-CA" sz="1400" u="sng" dirty="0"/>
              <a:t>pour les binômes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7" name="Zoom de diapositive 16">
                <a:extLst>
                  <a:ext uri="{FF2B5EF4-FFF2-40B4-BE49-F238E27FC236}">
                    <a16:creationId xmlns:a16="http://schemas.microsoft.com/office/drawing/2014/main" id="{2C321448-A05A-F98F-024C-9D6B7DCBC0C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5638055"/>
                  </p:ext>
                </p:extLst>
              </p:nvPr>
            </p:nvGraphicFramePr>
            <p:xfrm>
              <a:off x="24097" y="1020521"/>
              <a:ext cx="820740" cy="461666"/>
            </p:xfrm>
            <a:graphic>
              <a:graphicData uri="http://schemas.microsoft.com/office/powerpoint/2016/slidezoom">
                <pslz:sldZm>
                  <pslz:sldZmObj sldId="346" cId="660481912">
                    <pslz:zmPr id="{92546510-233C-4704-A0E7-9BB77D36AB18}" returnToParent="0" transitionDur="1000">
                      <p166:blipFill xmlns:p166="http://schemas.microsoft.com/office/powerpoint/2016/6/main">
                        <a:blip r:embed="rId1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20740" cy="46166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7" name="Zoom de diapositive 16">
                <a:extLst>
                  <a:ext uri="{FF2B5EF4-FFF2-40B4-BE49-F238E27FC236}">
                    <a16:creationId xmlns:a16="http://schemas.microsoft.com/office/drawing/2014/main" id="{2C321448-A05A-F98F-024C-9D6B7DCBC0C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097" y="1020521"/>
                <a:ext cx="820740" cy="46166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2" name="Zoom de diapositive 21">
                <a:extLst>
                  <a:ext uri="{FF2B5EF4-FFF2-40B4-BE49-F238E27FC236}">
                    <a16:creationId xmlns:a16="http://schemas.microsoft.com/office/drawing/2014/main" id="{0D4A96BE-7289-4D61-E5A4-D4A043B751D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31708979"/>
                  </p:ext>
                </p:extLst>
              </p:nvPr>
            </p:nvGraphicFramePr>
            <p:xfrm>
              <a:off x="6709" y="2223659"/>
              <a:ext cx="855516" cy="481228"/>
            </p:xfrm>
            <a:graphic>
              <a:graphicData uri="http://schemas.microsoft.com/office/powerpoint/2016/slidezoom">
                <pslz:sldZm>
                  <pslz:sldZmObj sldId="347" cId="3620425703">
                    <pslz:zmPr id="{5BBABC76-3F27-406C-83E6-B0F9098D4317}" returnToParent="0" transitionDur="1000">
                      <p166:blipFill xmlns:p166="http://schemas.microsoft.com/office/powerpoint/2016/6/main">
                        <a:blip r:embed="rId2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55516" cy="48122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2" name="Zoom de diapositive 21">
                <a:extLst>
                  <a:ext uri="{FF2B5EF4-FFF2-40B4-BE49-F238E27FC236}">
                    <a16:creationId xmlns:a16="http://schemas.microsoft.com/office/drawing/2014/main" id="{0D4A96BE-7289-4D61-E5A4-D4A043B751D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09" y="2223659"/>
                <a:ext cx="855516" cy="48122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6" name="Zoom de diapositive 35">
                <a:extLst>
                  <a:ext uri="{FF2B5EF4-FFF2-40B4-BE49-F238E27FC236}">
                    <a16:creationId xmlns:a16="http://schemas.microsoft.com/office/drawing/2014/main" id="{9B931DE7-6CA8-58DD-70BF-C98E69D0C4C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92487400"/>
                  </p:ext>
                </p:extLst>
              </p:nvPr>
            </p:nvGraphicFramePr>
            <p:xfrm>
              <a:off x="1253283" y="4844496"/>
              <a:ext cx="826219" cy="464748"/>
            </p:xfrm>
            <a:graphic>
              <a:graphicData uri="http://schemas.microsoft.com/office/powerpoint/2016/slidezoom">
                <pslz:sldZm>
                  <pslz:sldZmObj sldId="350" cId="3942591326">
                    <pslz:zmPr id="{388C24E1-1760-407A-9CB7-1CFCE96880A5}" returnToParent="0" transitionDur="1000">
                      <p166:blipFill xmlns:p166="http://schemas.microsoft.com/office/powerpoint/2016/6/main">
                        <a:blip r:embed="rId2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26219" cy="46474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6" name="Zoom de diapositive 35">
                <a:extLst>
                  <a:ext uri="{FF2B5EF4-FFF2-40B4-BE49-F238E27FC236}">
                    <a16:creationId xmlns:a16="http://schemas.microsoft.com/office/drawing/2014/main" id="{9B931DE7-6CA8-58DD-70BF-C98E69D0C4C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53283" y="4844496"/>
                <a:ext cx="826219" cy="46474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3" name="Zoom de diapositive 42">
                <a:extLst>
                  <a:ext uri="{FF2B5EF4-FFF2-40B4-BE49-F238E27FC236}">
                    <a16:creationId xmlns:a16="http://schemas.microsoft.com/office/drawing/2014/main" id="{E140F69B-AE9B-1854-6142-06C0C60ACA1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81508836"/>
                  </p:ext>
                </p:extLst>
              </p:nvPr>
            </p:nvGraphicFramePr>
            <p:xfrm>
              <a:off x="1253937" y="4242185"/>
              <a:ext cx="809357" cy="455264"/>
            </p:xfrm>
            <a:graphic>
              <a:graphicData uri="http://schemas.microsoft.com/office/powerpoint/2016/slidezoom">
                <pslz:sldZm>
                  <pslz:sldZmObj sldId="344" cId="1100143870">
                    <pslz:zmPr id="{F541786C-1455-4FAA-BE66-FBDC5611A653}" returnToParent="0" transitionDur="1000">
                      <p166:blipFill xmlns:p166="http://schemas.microsoft.com/office/powerpoint/2016/6/main">
                        <a:blip r:embed="rId2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09357" cy="45526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3" name="Zoom de diapositive 42">
                <a:extLst>
                  <a:ext uri="{FF2B5EF4-FFF2-40B4-BE49-F238E27FC236}">
                    <a16:creationId xmlns:a16="http://schemas.microsoft.com/office/drawing/2014/main" id="{E140F69B-AE9B-1854-6142-06C0C60ACA1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253937" y="4242185"/>
                <a:ext cx="809357" cy="45526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7" name="Zoom de diapositive 46">
                <a:extLst>
                  <a:ext uri="{FF2B5EF4-FFF2-40B4-BE49-F238E27FC236}">
                    <a16:creationId xmlns:a16="http://schemas.microsoft.com/office/drawing/2014/main" id="{FD8A32D5-6A77-DBE7-06B0-B781C81F06E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34634078"/>
                  </p:ext>
                </p:extLst>
              </p:nvPr>
            </p:nvGraphicFramePr>
            <p:xfrm>
              <a:off x="4944094" y="1458344"/>
              <a:ext cx="717778" cy="403750"/>
            </p:xfrm>
            <a:graphic>
              <a:graphicData uri="http://schemas.microsoft.com/office/powerpoint/2016/slidezoom">
                <pslz:sldZm>
                  <pslz:sldZmObj sldId="349" cId="187336203">
                    <pslz:zmPr id="{FC92E35F-73F0-4624-9E22-A19F90403C1D}" returnToParent="0" transitionDur="1000">
                      <p166:blipFill xmlns:p166="http://schemas.microsoft.com/office/powerpoint/2016/6/main">
                        <a:blip r:embed="rId2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17778" cy="40375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7" name="Zoom de diapositive 46">
                <a:extLst>
                  <a:ext uri="{FF2B5EF4-FFF2-40B4-BE49-F238E27FC236}">
                    <a16:creationId xmlns:a16="http://schemas.microsoft.com/office/drawing/2014/main" id="{FD8A32D5-6A77-DBE7-06B0-B781C81F06E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44094" y="1458344"/>
                <a:ext cx="717778" cy="40375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9" name="Zoom de diapositive 48">
                <a:extLst>
                  <a:ext uri="{FF2B5EF4-FFF2-40B4-BE49-F238E27FC236}">
                    <a16:creationId xmlns:a16="http://schemas.microsoft.com/office/drawing/2014/main" id="{E947814B-8C86-333F-2D20-62B89446170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19847267"/>
                  </p:ext>
                </p:extLst>
              </p:nvPr>
            </p:nvGraphicFramePr>
            <p:xfrm>
              <a:off x="6043813" y="5398536"/>
              <a:ext cx="795520" cy="447480"/>
            </p:xfrm>
            <a:graphic>
              <a:graphicData uri="http://schemas.microsoft.com/office/powerpoint/2016/slidezoom">
                <pslz:sldZm>
                  <pslz:sldZmObj sldId="351" cId="2751907998">
                    <pslz:zmPr id="{82DF4ECB-3E46-4296-9314-C9E842C315E6}" returnToParent="0" transitionDur="1000">
                      <p166:blipFill xmlns:p166="http://schemas.microsoft.com/office/powerpoint/2016/6/main">
                        <a:blip r:embed="rId2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95520" cy="44748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9" name="Zoom de diapositive 48">
                <a:extLst>
                  <a:ext uri="{FF2B5EF4-FFF2-40B4-BE49-F238E27FC236}">
                    <a16:creationId xmlns:a16="http://schemas.microsoft.com/office/drawing/2014/main" id="{E947814B-8C86-333F-2D20-62B89446170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043813" y="5398536"/>
                <a:ext cx="795520" cy="44748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4" name="Zoom de diapositive 53">
                <a:extLst>
                  <a:ext uri="{FF2B5EF4-FFF2-40B4-BE49-F238E27FC236}">
                    <a16:creationId xmlns:a16="http://schemas.microsoft.com/office/drawing/2014/main" id="{124E28A8-71F6-71DA-242C-CF622AAB824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27208338"/>
                  </p:ext>
                </p:extLst>
              </p:nvPr>
            </p:nvGraphicFramePr>
            <p:xfrm>
              <a:off x="7267935" y="5361639"/>
              <a:ext cx="845887" cy="475811"/>
            </p:xfrm>
            <a:graphic>
              <a:graphicData uri="http://schemas.microsoft.com/office/powerpoint/2016/slidezoom">
                <pslz:sldZm>
                  <pslz:sldZmObj sldId="352" cId="3350924676">
                    <pslz:zmPr id="{F9CEB735-64B6-4360-9D35-39CCF006D9EB}" returnToParent="0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45887" cy="47581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4" name="Zoom de diapositive 53">
                <a:extLst>
                  <a:ext uri="{FF2B5EF4-FFF2-40B4-BE49-F238E27FC236}">
                    <a16:creationId xmlns:a16="http://schemas.microsoft.com/office/drawing/2014/main" id="{124E28A8-71F6-71DA-242C-CF622AAB824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267935" y="5361639"/>
                <a:ext cx="845887" cy="47581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6" name="Zoom de diapositive 55">
                <a:extLst>
                  <a:ext uri="{FF2B5EF4-FFF2-40B4-BE49-F238E27FC236}">
                    <a16:creationId xmlns:a16="http://schemas.microsoft.com/office/drawing/2014/main" id="{0DC09779-EF28-2093-5C70-3C3E3ED6D16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110633"/>
                  </p:ext>
                </p:extLst>
              </p:nvPr>
            </p:nvGraphicFramePr>
            <p:xfrm>
              <a:off x="8268782" y="1457942"/>
              <a:ext cx="820738" cy="461665"/>
            </p:xfrm>
            <a:graphic>
              <a:graphicData uri="http://schemas.microsoft.com/office/powerpoint/2016/slidezoom">
                <pslz:sldZm>
                  <pslz:sldZmObj sldId="353" cId="3209384114">
                    <pslz:zmPr id="{2C0B54CB-F5A6-46EF-B968-1E69CE742CAD}" returnToParent="0" transitionDur="1000">
                      <p166:blipFill xmlns:p166="http://schemas.microsoft.com/office/powerpoint/2016/6/main">
                        <a:blip r:embed="rId3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20738" cy="46166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6" name="Zoom de diapositive 55">
                <a:extLst>
                  <a:ext uri="{FF2B5EF4-FFF2-40B4-BE49-F238E27FC236}">
                    <a16:creationId xmlns:a16="http://schemas.microsoft.com/office/drawing/2014/main" id="{0DC09779-EF28-2093-5C70-3C3E3ED6D16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268782" y="1457942"/>
                <a:ext cx="820738" cy="46166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8" name="Zoom de diapositive 57">
                <a:extLst>
                  <a:ext uri="{FF2B5EF4-FFF2-40B4-BE49-F238E27FC236}">
                    <a16:creationId xmlns:a16="http://schemas.microsoft.com/office/drawing/2014/main" id="{108EED6E-538E-5152-5188-2548F293885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78508167"/>
                  </p:ext>
                </p:extLst>
              </p:nvPr>
            </p:nvGraphicFramePr>
            <p:xfrm>
              <a:off x="10118565" y="4753174"/>
              <a:ext cx="885157" cy="497901"/>
            </p:xfrm>
            <a:graphic>
              <a:graphicData uri="http://schemas.microsoft.com/office/powerpoint/2016/slidezoom">
                <pslz:sldZm>
                  <pslz:sldZmObj sldId="354" cId="935664605">
                    <pslz:zmPr id="{6A7D7802-6722-4147-AAF2-700CC79F2DAB}" returnToParent="0" transitionDur="1000">
                      <p166:blipFill xmlns:p166="http://schemas.microsoft.com/office/powerpoint/2016/6/main">
                        <a:blip r:embed="rId3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85157" cy="49790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8" name="Zoom de diapositive 57">
                <a:extLst>
                  <a:ext uri="{FF2B5EF4-FFF2-40B4-BE49-F238E27FC236}">
                    <a16:creationId xmlns:a16="http://schemas.microsoft.com/office/drawing/2014/main" id="{108EED6E-538E-5152-5188-2548F293885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118565" y="4753174"/>
                <a:ext cx="885157" cy="49790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Zoom de diapositive 5">
                <a:extLst>
                  <a:ext uri="{FF2B5EF4-FFF2-40B4-BE49-F238E27FC236}">
                    <a16:creationId xmlns:a16="http://schemas.microsoft.com/office/drawing/2014/main" id="{266E93D3-8AFE-DD72-5537-DADEA5087D0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12647120"/>
                  </p:ext>
                </p:extLst>
              </p:nvPr>
            </p:nvGraphicFramePr>
            <p:xfrm>
              <a:off x="7513320" y="156413"/>
              <a:ext cx="918388" cy="918388"/>
            </p:xfrm>
            <a:graphic>
              <a:graphicData uri="http://schemas.microsoft.com/office/powerpoint/2016/slidezoom">
                <pslz:sldZm>
                  <pslz:sldZmObj sldId="287" cId="21347213">
                    <pslz:zmPr id="{9E7910A9-6E5D-445C-AC9E-F86C130D1EA7}" returnToParent="0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18388" cy="91838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Zoom de diapositive 5">
                <a:extLst>
                  <a:ext uri="{FF2B5EF4-FFF2-40B4-BE49-F238E27FC236}">
                    <a16:creationId xmlns:a16="http://schemas.microsoft.com/office/drawing/2014/main" id="{266E93D3-8AFE-DD72-5537-DADEA5087D0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513320" y="156413"/>
                <a:ext cx="918388" cy="91838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55" name="Espace réservé du numéro de diapositive 3">
            <a:extLst>
              <a:ext uri="{FF2B5EF4-FFF2-40B4-BE49-F238E27FC236}">
                <a16:creationId xmlns:a16="http://schemas.microsoft.com/office/drawing/2014/main" id="{2B90449C-2AB1-0F0E-73EC-BC9C32E9B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33535" y="6261337"/>
            <a:ext cx="829407" cy="365125"/>
          </a:xfrm>
        </p:spPr>
        <p:txBody>
          <a:bodyPr/>
          <a:lstStyle/>
          <a:p>
            <a:fld id="{7C8D7908-A7C7-CC46-9524-C00CE01F6968}" type="slidenum">
              <a:rPr lang="fr-CA" smtClean="0"/>
              <a:t>11</a:t>
            </a:fld>
            <a:endParaRPr lang="fr-CA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A1B38DF1-D9D3-0FE8-A92F-3C42CC5B11B0}"/>
              </a:ext>
            </a:extLst>
          </p:cNvPr>
          <p:cNvSpPr txBox="1"/>
          <p:nvPr/>
        </p:nvSpPr>
        <p:spPr>
          <a:xfrm>
            <a:off x="2176807" y="4789410"/>
            <a:ext cx="34454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fontAlgn="base">
              <a:buFont typeface="Arial" panose="020B0604020202020204" pitchFamily="34" charset="0"/>
              <a:buChar char="•"/>
              <a:defRPr sz="1200" b="0" i="1" u="none" strike="noStrike">
                <a:solidFill>
                  <a:srgbClr val="1191D0"/>
                </a:solidFill>
                <a:effectLst/>
                <a:latin typeface="inherit"/>
              </a:defRPr>
            </a:lvl1pPr>
          </a:lstStyle>
          <a:p>
            <a:r>
              <a:rPr lang="fr-CA" dirty="0">
                <a:hlinkClick r:id="rId39"/>
              </a:rPr>
              <a:t>Guide d’animation d’un séance de partage des résultats de recherche de REL</a:t>
            </a:r>
            <a:endParaRPr lang="fr-CA" dirty="0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18464EC5-5FAB-CB76-696E-F73D6859EF67}"/>
              </a:ext>
            </a:extLst>
          </p:cNvPr>
          <p:cNvSpPr txBox="1"/>
          <p:nvPr/>
        </p:nvSpPr>
        <p:spPr>
          <a:xfrm>
            <a:off x="5834857" y="4807231"/>
            <a:ext cx="36175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fontAlgn="base">
              <a:buFont typeface="Arial" panose="020B0604020202020204" pitchFamily="34" charset="0"/>
              <a:buChar char="•"/>
              <a:defRPr sz="1200" b="0" i="1" u="none" strike="noStrike">
                <a:solidFill>
                  <a:srgbClr val="1191D0"/>
                </a:solidFill>
                <a:effectLst/>
                <a:latin typeface="inherit"/>
              </a:defRPr>
            </a:lvl1pPr>
          </a:lstStyle>
          <a:p>
            <a:r>
              <a:rPr lang="fr-CA" dirty="0">
                <a:hlinkClick r:id="rId40"/>
              </a:rPr>
              <a:t>Formulaire de demande d’autorisation d’utiliser une ressource propriétaire dans sa REL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8698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Un travail collaboratif en continu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765" y="2339721"/>
            <a:ext cx="10853035" cy="32634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CA" dirty="0">
                <a:latin typeface="Segoe UI" panose="020B0502040204020203" pitchFamily="34" charset="0"/>
              </a:rPr>
              <a:t>Développer d’autres outils d'accompagnement ;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CA" dirty="0">
                <a:latin typeface="Segoe UI" panose="020B0502040204020203" pitchFamily="34" charset="0"/>
              </a:rPr>
              <a:t>Adapter ce parcours en fonction de la culture des établissements ;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CA" dirty="0">
                <a:latin typeface="Segoe UI" panose="020B0502040204020203" pitchFamily="34" charset="0"/>
              </a:rPr>
              <a:t>Transposer pour un projet de création de REL étudiantes ;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CA" dirty="0">
                <a:latin typeface="Segoe UI" panose="020B0502040204020203" pitchFamily="34" charset="0"/>
              </a:rPr>
              <a:t>Etc.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7908-A7C7-CC46-9524-C00CE01F6968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93954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52609730-57B0-3ACE-4E91-786CDA592C7E}"/>
              </a:ext>
            </a:extLst>
          </p:cNvPr>
          <p:cNvSpPr/>
          <p:nvPr/>
        </p:nvSpPr>
        <p:spPr>
          <a:xfrm>
            <a:off x="1669002" y="3372328"/>
            <a:ext cx="9277164" cy="2424789"/>
          </a:xfrm>
          <a:prstGeom prst="round2DiagRect">
            <a:avLst>
              <a:gd name="adj1" fmla="val 26479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B2138C9-CBD2-473F-BDE3-477BC5C68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Des questions?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496E7D9-AA84-458D-9240-B1650720EE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8D7908-A7C7-CC46-9524-C00CE01F6968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E2FC49B-1A34-D338-4605-A8A137A34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791" y="3575547"/>
            <a:ext cx="8554375" cy="2804633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2800"/>
              <a:t>Ces ressources vous seraient-elles utiles?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2800"/>
              <a:t>Comment les adapteriez-vous?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CA" sz="2800"/>
              <a:t>Avez-vous des ressources équivalentes dans votre établissement?</a:t>
            </a:r>
          </a:p>
          <a:p>
            <a:pPr>
              <a:lnSpc>
                <a:spcPct val="100000"/>
              </a:lnSpc>
            </a:pPr>
            <a:endParaRPr lang="fr-CA" sz="2800"/>
          </a:p>
        </p:txBody>
      </p:sp>
    </p:spTree>
    <p:extLst>
      <p:ext uri="{BB962C8B-B14F-4D97-AF65-F5344CB8AC3E}">
        <p14:creationId xmlns:p14="http://schemas.microsoft.com/office/powerpoint/2010/main" val="2039473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F25DD9F7-F1C8-2CC3-8E2A-F036B9F49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639" y="461726"/>
            <a:ext cx="3896458" cy="1948229"/>
          </a:xfrm>
          <a:prstGeom prst="rect">
            <a:avLst/>
          </a:prstGeom>
        </p:spPr>
      </p:pic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029397AC-9E3B-F63C-3C79-384A756854D6}"/>
              </a:ext>
            </a:extLst>
          </p:cNvPr>
          <p:cNvSpPr/>
          <p:nvPr/>
        </p:nvSpPr>
        <p:spPr>
          <a:xfrm>
            <a:off x="2580369" y="4573828"/>
            <a:ext cx="9062992" cy="1479972"/>
          </a:xfrm>
          <a:prstGeom prst="round2DiagRect">
            <a:avLst>
              <a:gd name="adj1" fmla="val 26479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4E7BC2-1723-4E71-6378-B7FF38396B9A}"/>
              </a:ext>
            </a:extLst>
          </p:cNvPr>
          <p:cNvSpPr txBox="1">
            <a:spLocks/>
          </p:cNvSpPr>
          <p:nvPr/>
        </p:nvSpPr>
        <p:spPr>
          <a:xfrm>
            <a:off x="4939867" y="2700828"/>
            <a:ext cx="3503167" cy="1582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>
                <a:solidFill>
                  <a:schemeClr val="bg2"/>
                </a:solidFill>
              </a:rPr>
              <a:t>Merci!</a:t>
            </a:r>
            <a:endParaRPr lang="en-US" sz="5400">
              <a:solidFill>
                <a:schemeClr val="bg2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8BBF818-67F4-B215-4D7A-8185C0519C67}"/>
              </a:ext>
            </a:extLst>
          </p:cNvPr>
          <p:cNvSpPr txBox="1">
            <a:spLocks/>
          </p:cNvSpPr>
          <p:nvPr/>
        </p:nvSpPr>
        <p:spPr>
          <a:xfrm>
            <a:off x="4382819" y="4552649"/>
            <a:ext cx="5150064" cy="1582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u="sng">
                <a:solidFill>
                  <a:srgbClr val="00B0F0"/>
                </a:solidFill>
              </a:rPr>
              <a:t>https://fabriquerel.org/</a:t>
            </a:r>
            <a:endParaRPr lang="en-US" sz="3600" u="sng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457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AA1F3B-A14F-231F-68D1-3B3FC8E86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Trousse de métaREL pour les binômes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96579EF-FE38-0859-D985-53E7571C0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7908-A7C7-CC46-9524-C00CE01F6968}" type="slidenum">
              <a:rPr lang="fr-CA" smtClean="0"/>
              <a:t>15</a:t>
            </a:fld>
            <a:endParaRPr lang="fr-CA"/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63D4D26E-778B-950C-48F2-855022FBE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" y="1690688"/>
            <a:ext cx="5016500" cy="3983008"/>
          </a:xfrm>
          <a:prstGeom prst="rect">
            <a:avLst/>
          </a:prstGeom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AC63091D-6A0D-4169-6629-3611FF162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8600" y="1690688"/>
            <a:ext cx="6777824" cy="2861227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2B7048A3-1C3E-CDC4-FB21-87C3D8A8F90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423092" y="111707"/>
            <a:ext cx="1059236" cy="105923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6188E67-91FA-04D6-AC39-86CD9A8BC8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9734" y="568907"/>
            <a:ext cx="753801" cy="75380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24A79F4-41CF-79E7-D7B7-9E853E442F4D}"/>
              </a:ext>
            </a:extLst>
          </p:cNvPr>
          <p:cNvSpPr txBox="1"/>
          <p:nvPr/>
        </p:nvSpPr>
        <p:spPr>
          <a:xfrm>
            <a:off x="5210810" y="5542891"/>
            <a:ext cx="624078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100" dirty="0">
                <a:hlinkClick r:id="rId7"/>
              </a:rPr>
              <a:t>https://fabriquerel.org/wp-content/uploads/trousse_binomes_2022_fabriqueREL.zip</a:t>
            </a:r>
            <a:r>
              <a:rPr lang="fr-CA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47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C5F988-764E-C97D-2B53-2E7D2662B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711"/>
            <a:ext cx="10515600" cy="1325563"/>
          </a:xfrm>
        </p:spPr>
        <p:txBody>
          <a:bodyPr/>
          <a:lstStyle/>
          <a:p>
            <a:r>
              <a:rPr lang="fr-CA" dirty="0"/>
              <a:t>L’univers des REL (Trousse 1.1)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7CDD01-ABF1-700D-CA6A-96D366ECE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7908-A7C7-CC46-9524-C00CE01F6968}" type="slidenum">
              <a:rPr lang="fr-CA" smtClean="0"/>
              <a:t>16</a:t>
            </a:fld>
            <a:endParaRPr lang="fr-CA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65F8605-2AB4-F0EA-0767-B8400646C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41" y="1637083"/>
            <a:ext cx="3363133" cy="3681365"/>
          </a:xfrm>
          <a:prstGeom prst="rect">
            <a:avLst/>
          </a:prstGeom>
          <a:noFill/>
          <a:ln>
            <a:solidFill>
              <a:schemeClr val="accent5">
                <a:shade val="50000"/>
              </a:schemeClr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7735385-777C-B8D4-5CC6-BC72D3180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98" y="2090324"/>
            <a:ext cx="3555352" cy="4020934"/>
          </a:xfrm>
          <a:prstGeom prst="rect">
            <a:avLst/>
          </a:prstGeom>
          <a:noFill/>
          <a:ln>
            <a:solidFill>
              <a:schemeClr val="accent5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8D32F6B-8431-6E4F-3D55-6435BC99D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274" y="1470274"/>
            <a:ext cx="3348105" cy="3681365"/>
          </a:xfrm>
          <a:prstGeom prst="rect">
            <a:avLst/>
          </a:prstGeom>
          <a:noFill/>
          <a:ln>
            <a:solidFill>
              <a:schemeClr val="accent5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60481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C5F988-764E-C97D-2B53-2E7D2662B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051"/>
            <a:ext cx="10515600" cy="1325563"/>
          </a:xfrm>
        </p:spPr>
        <p:txBody>
          <a:bodyPr/>
          <a:lstStyle/>
          <a:p>
            <a:r>
              <a:rPr lang="fr-CA" dirty="0"/>
              <a:t>Fiche sommaire du projet (Trousse 1.2)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7CDD01-ABF1-700D-CA6A-96D366ECE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7908-A7C7-CC46-9524-C00CE01F6968}" type="slidenum">
              <a:rPr lang="fr-CA" smtClean="0"/>
              <a:t>17</a:t>
            </a:fld>
            <a:endParaRPr lang="fr-CA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C022FEC-8727-63A2-A341-2B542B686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27" y="1491614"/>
            <a:ext cx="5513984" cy="4183322"/>
          </a:xfrm>
          <a:prstGeom prst="rect">
            <a:avLst/>
          </a:prstGeom>
          <a:noFill/>
          <a:ln>
            <a:solidFill>
              <a:schemeClr val="accent5">
                <a:shade val="50000"/>
              </a:schemeClr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40D4CD9-221A-E2BF-39B7-C3AEC06DE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07" y="2015764"/>
            <a:ext cx="6464597" cy="2814241"/>
          </a:xfrm>
          <a:prstGeom prst="rect">
            <a:avLst/>
          </a:prstGeom>
          <a:noFill/>
          <a:ln>
            <a:solidFill>
              <a:schemeClr val="accent5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20425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8E4DA2-1960-4BB2-895E-A466DEEAC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Définir ses besoins de recherche de REL (Trousse 2.1)</a:t>
            </a:r>
            <a:br>
              <a:rPr lang="fr-CA" dirty="0"/>
            </a:b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6FA444-489E-4B7A-832F-330584A6D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CA" dirty="0">
                <a:cs typeface="Calibri"/>
              </a:rPr>
              <a:t>Ajouter copie d'écran du doc sur la recherche de REL par exemple.</a:t>
            </a:r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429106-C97D-4D29-A459-6B7E093D8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7908-A7C7-CC46-9524-C00CE01F6968}" type="slidenum">
              <a:rPr lang="fr-CA" smtClean="0"/>
              <a:t>18</a:t>
            </a:fld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780C6F-265E-4CFC-8C28-2E03A9B83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16" y="1290300"/>
            <a:ext cx="11453567" cy="4828746"/>
          </a:xfrm>
          <a:prstGeom prst="rect">
            <a:avLst/>
          </a:prstGeom>
          <a:noFill/>
          <a:ln>
            <a:solidFill>
              <a:schemeClr val="accent5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00143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8E4DA2-1960-4BB2-895E-A466DEEAC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-22493"/>
            <a:ext cx="10515600" cy="1325563"/>
          </a:xfrm>
        </p:spPr>
        <p:txBody>
          <a:bodyPr/>
          <a:lstStyle/>
          <a:p>
            <a:r>
              <a:rPr lang="fr-CA" dirty="0"/>
              <a:t>Partage des résultats de recherche (Trousse 2.2)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6FA444-489E-4B7A-832F-330584A6D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CA" dirty="0">
                <a:cs typeface="Calibri"/>
              </a:rPr>
              <a:t>Ajouter copie d'écran du doc sur la recherche de REL par exemple.</a:t>
            </a:r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429106-C97D-4D29-A459-6B7E093D8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7908-A7C7-CC46-9524-C00CE01F6968}" type="slidenum">
              <a:rPr lang="fr-CA" smtClean="0"/>
              <a:t>19</a:t>
            </a:fld>
            <a:endParaRPr lang="fr-CA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F9A6CB7-96A1-E789-B678-86404CD6F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" y="937945"/>
            <a:ext cx="10894969" cy="5314248"/>
          </a:xfrm>
          <a:prstGeom prst="rect">
            <a:avLst/>
          </a:prstGeom>
          <a:noFill/>
          <a:ln>
            <a:solidFill>
              <a:schemeClr val="accent5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42591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AB9F94-9683-4F73-86A7-2D03AC2CC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Déroulement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48283C7-0903-428B-80D9-FE575ACB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7908-A7C7-CC46-9524-C00CE01F6968}" type="slidenum">
              <a:rPr lang="fr-CA" smtClean="0"/>
              <a:t>2</a:t>
            </a:fld>
            <a:endParaRPr lang="fr-CA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4AA7AD7D-3405-43DB-B700-D4474F227324}"/>
              </a:ext>
            </a:extLst>
          </p:cNvPr>
          <p:cNvSpPr txBox="1">
            <a:spLocks/>
          </p:cNvSpPr>
          <p:nvPr/>
        </p:nvSpPr>
        <p:spPr>
          <a:xfrm>
            <a:off x="838200" y="2091919"/>
            <a:ext cx="10730023" cy="41602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lvl="1" indent="-457200">
              <a:lnSpc>
                <a:spcPct val="150000"/>
              </a:lnSpc>
              <a:buClr>
                <a:srgbClr val="0070C0"/>
              </a:buClr>
            </a:pPr>
            <a:r>
              <a:rPr lang="fr-CA" sz="2800" b="1" dirty="0"/>
              <a:t>Brève présentation de la fabriqueREL</a:t>
            </a:r>
          </a:p>
          <a:p>
            <a:pPr marL="1143000" lvl="1" indent="-457200">
              <a:lnSpc>
                <a:spcPct val="150000"/>
              </a:lnSpc>
              <a:buClr>
                <a:srgbClr val="0070C0"/>
              </a:buClr>
            </a:pPr>
            <a:r>
              <a:rPr lang="fr-CA" sz="2800" b="1" dirty="0"/>
              <a:t>Accompagner les équipes dans la création de REL</a:t>
            </a:r>
          </a:p>
          <a:p>
            <a:pPr marL="1143000" lvl="1" indent="-457200">
              <a:lnSpc>
                <a:spcPct val="150000"/>
              </a:lnSpc>
              <a:buClr>
                <a:srgbClr val="0070C0"/>
              </a:buClr>
            </a:pPr>
            <a:r>
              <a:rPr lang="fr-CA" sz="2800" b="1" dirty="0"/>
              <a:t>La trousse de </a:t>
            </a:r>
            <a:r>
              <a:rPr lang="fr-CA" sz="2800" b="1" dirty="0" err="1"/>
              <a:t>métaREL</a:t>
            </a:r>
            <a:endParaRPr lang="fr-CA" sz="2800" b="1" dirty="0"/>
          </a:p>
        </p:txBody>
      </p:sp>
    </p:spTree>
    <p:extLst>
      <p:ext uri="{BB962C8B-B14F-4D97-AF65-F5344CB8AC3E}">
        <p14:creationId xmlns:p14="http://schemas.microsoft.com/office/powerpoint/2010/main" val="119481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C5F988-764E-C97D-2B53-2E7D2662B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Guide d’animation d’un Sprint de design (Trousse 3.1)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7CDD01-ABF1-700D-CA6A-96D366ECE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7908-A7C7-CC46-9524-C00CE01F6968}" type="slidenum">
              <a:rPr lang="fr-CA" smtClean="0"/>
              <a:t>20</a:t>
            </a:fld>
            <a:endParaRPr lang="fr-CA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9114161-2459-C0FD-C444-2E543D106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96" y="1690688"/>
            <a:ext cx="4140413" cy="2432175"/>
          </a:xfrm>
          <a:prstGeom prst="rect">
            <a:avLst/>
          </a:prstGeom>
          <a:noFill/>
          <a:ln>
            <a:solidFill>
              <a:schemeClr val="accent5">
                <a:shade val="50000"/>
              </a:schemeClr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7F15F05-E56E-6EC1-FAB7-7E63AFF11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1689" y="2464360"/>
            <a:ext cx="3434327" cy="3131712"/>
          </a:xfrm>
          <a:prstGeom prst="rect">
            <a:avLst/>
          </a:prstGeom>
          <a:noFill/>
          <a:ln>
            <a:solidFill>
              <a:schemeClr val="accent5">
                <a:shade val="50000"/>
              </a:schemeClr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D10288E-62FC-2654-01D5-7F930372A6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333" y="1690688"/>
            <a:ext cx="5270771" cy="3327571"/>
          </a:xfrm>
          <a:prstGeom prst="rect">
            <a:avLst/>
          </a:prstGeom>
          <a:noFill/>
          <a:ln>
            <a:solidFill>
              <a:schemeClr val="accent5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7336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C5F988-764E-C97D-2B53-2E7D2662B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130" y="240682"/>
            <a:ext cx="10439400" cy="1325563"/>
          </a:xfrm>
        </p:spPr>
        <p:txBody>
          <a:bodyPr/>
          <a:lstStyle/>
          <a:p>
            <a:r>
              <a:rPr lang="fr-CA" dirty="0"/>
              <a:t>Formulaire consentement images et voix (Trousse 4.1)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7CDD01-ABF1-700D-CA6A-96D366ECE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7908-A7C7-CC46-9524-C00CE01F6968}" type="slidenum">
              <a:rPr lang="fr-CA" smtClean="0"/>
              <a:t>21</a:t>
            </a:fld>
            <a:endParaRPr lang="fr-CA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C1DC622-D3C0-CBBB-7D6E-58C846E22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577" y="1322736"/>
            <a:ext cx="8547539" cy="4730993"/>
          </a:xfrm>
          <a:prstGeom prst="rect">
            <a:avLst/>
          </a:prstGeom>
          <a:noFill/>
          <a:ln>
            <a:solidFill>
              <a:schemeClr val="accent5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51907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C5F988-764E-C97D-2B53-2E7D2662B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Formulaire demande d’adaptation (Trousse 4.2)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655CBD4D-1EFE-1C46-0D51-1462AD798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7CDD01-ABF1-700D-CA6A-96D366ECE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7908-A7C7-CC46-9524-C00CE01F6968}" type="slidenum">
              <a:rPr lang="fr-CA" smtClean="0"/>
              <a:t>22</a:t>
            </a:fld>
            <a:endParaRPr lang="fr-CA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E8162C4-829A-31F7-63E3-EC1866F39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28" y="1310484"/>
            <a:ext cx="10041213" cy="4495956"/>
          </a:xfrm>
          <a:prstGeom prst="rect">
            <a:avLst/>
          </a:prstGeom>
          <a:noFill/>
          <a:ln>
            <a:solidFill>
              <a:schemeClr val="accent5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50924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C5F988-764E-C97D-2B53-2E7D2662B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682"/>
            <a:ext cx="10515600" cy="1325563"/>
          </a:xfrm>
        </p:spPr>
        <p:txBody>
          <a:bodyPr/>
          <a:lstStyle/>
          <a:p>
            <a:r>
              <a:rPr lang="fr-CA" dirty="0"/>
              <a:t>Liste de vérification avant dépôt (Trousse 5.1)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7CDD01-ABF1-700D-CA6A-96D366ECE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7908-A7C7-CC46-9524-C00CE01F6968}" type="slidenum">
              <a:rPr lang="fr-CA" smtClean="0"/>
              <a:t>23</a:t>
            </a:fld>
            <a:endParaRPr lang="fr-CA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C36C64E-F997-6CA7-9BC5-DA1D7A752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118" y="1266198"/>
            <a:ext cx="9138120" cy="4794496"/>
          </a:xfrm>
          <a:prstGeom prst="rect">
            <a:avLst/>
          </a:prstGeom>
          <a:noFill/>
          <a:ln>
            <a:solidFill>
              <a:schemeClr val="accent5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09384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C5F988-764E-C97D-2B53-2E7D2662B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661"/>
            <a:ext cx="10515600" cy="1325563"/>
          </a:xfrm>
        </p:spPr>
        <p:txBody>
          <a:bodyPr/>
          <a:lstStyle/>
          <a:p>
            <a:r>
              <a:rPr lang="fr-CA" dirty="0"/>
              <a:t>Fiche de métadonnées (Trousse 6.1)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7CDD01-ABF1-700D-CA6A-96D366ECE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7908-A7C7-CC46-9524-C00CE01F6968}" type="slidenum">
              <a:rPr lang="fr-CA" smtClean="0"/>
              <a:t>24</a:t>
            </a:fld>
            <a:endParaRPr lang="fr-CA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FED4281-4E5B-E2FE-40B7-3AED847F9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614" y="1082554"/>
            <a:ext cx="9439061" cy="5003921"/>
          </a:xfrm>
          <a:prstGeom prst="rect">
            <a:avLst/>
          </a:prstGeom>
          <a:noFill/>
          <a:ln>
            <a:solidFill>
              <a:schemeClr val="accent5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35664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2138C9-CBD2-473F-BDE3-477BC5C68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fabriqueREL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496E7D9-AA84-458D-9240-B1650720EE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D7908-A7C7-CC46-9524-C00CE01F696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EAB7E7E-D360-4033-8E2A-981A52734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2695" y="3615353"/>
            <a:ext cx="6806609" cy="1360996"/>
          </a:xfrm>
        </p:spPr>
        <p:txBody>
          <a:bodyPr/>
          <a:lstStyle/>
          <a:p>
            <a:r>
              <a:rPr lang="fr-CA" b="1"/>
              <a:t>Partenaires et objectifs</a:t>
            </a:r>
          </a:p>
        </p:txBody>
      </p:sp>
    </p:spTree>
    <p:extLst>
      <p:ext uri="{BB962C8B-B14F-4D97-AF65-F5344CB8AC3E}">
        <p14:creationId xmlns:p14="http://schemas.microsoft.com/office/powerpoint/2010/main" val="2208383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/>
              <a:t>la fabriqueREL c’est qui?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7908-A7C7-CC46-9524-C00CE01F6968}" type="slidenum">
              <a:rPr lang="fr-CA" smtClean="0"/>
              <a:t>4</a:t>
            </a:fld>
            <a:endParaRPr lang="fr-CA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43804B14-CB2C-448A-BED8-74D0FA382038}"/>
              </a:ext>
            </a:extLst>
          </p:cNvPr>
          <p:cNvSpPr txBox="1">
            <a:spLocks/>
          </p:cNvSpPr>
          <p:nvPr/>
        </p:nvSpPr>
        <p:spPr>
          <a:xfrm>
            <a:off x="32919" y="1631584"/>
            <a:ext cx="10730023" cy="4160274"/>
          </a:xfrm>
          <a:prstGeom prst="rect">
            <a:avLst/>
          </a:prstGeom>
        </p:spPr>
        <p:txBody>
          <a:bodyPr lIns="91440" tIns="45720" rIns="91440" bIns="45720" anchor="t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lvl="1" indent="-457200">
              <a:lnSpc>
                <a:spcPct val="150000"/>
              </a:lnSpc>
              <a:buClr>
                <a:srgbClr val="0070C0"/>
              </a:buClr>
            </a:pPr>
            <a:r>
              <a:rPr lang="fr-CA" sz="2800"/>
              <a:t>Université de Sherbrooke</a:t>
            </a:r>
          </a:p>
          <a:p>
            <a:pPr marL="1143000" lvl="1" indent="-457200">
              <a:lnSpc>
                <a:spcPct val="150000"/>
              </a:lnSpc>
              <a:buClr>
                <a:srgbClr val="0070C0"/>
              </a:buClr>
            </a:pPr>
            <a:r>
              <a:rPr lang="fr-CA" sz="2800"/>
              <a:t>Université Laval</a:t>
            </a:r>
          </a:p>
          <a:p>
            <a:pPr marL="1143000" lvl="1" indent="-457200">
              <a:lnSpc>
                <a:spcPct val="150000"/>
              </a:lnSpc>
              <a:buClr>
                <a:srgbClr val="0070C0"/>
              </a:buClr>
            </a:pPr>
            <a:r>
              <a:rPr lang="fr-CA" sz="2800"/>
              <a:t>Université de Montréal </a:t>
            </a:r>
          </a:p>
          <a:p>
            <a:pPr marL="1143000" lvl="1" indent="-457200">
              <a:lnSpc>
                <a:spcPct val="150000"/>
              </a:lnSpc>
              <a:buClr>
                <a:srgbClr val="0070C0"/>
              </a:buClr>
            </a:pPr>
            <a:r>
              <a:rPr lang="fr-CA" sz="2800"/>
              <a:t>Université du Québec à Montréal</a:t>
            </a:r>
          </a:p>
          <a:p>
            <a:pPr marL="1143000" lvl="1" indent="-457200">
              <a:lnSpc>
                <a:spcPct val="150000"/>
              </a:lnSpc>
              <a:buClr>
                <a:srgbClr val="0070C0"/>
              </a:buClr>
            </a:pPr>
            <a:r>
              <a:rPr lang="fr-CA" sz="2800"/>
              <a:t>Institut national de </a:t>
            </a:r>
            <a:br>
              <a:rPr lang="fr-CA" sz="2800"/>
            </a:br>
            <a:r>
              <a:rPr lang="fr-CA" sz="2800"/>
              <a:t>recherche scientifique</a:t>
            </a:r>
          </a:p>
          <a:p>
            <a:pPr marL="1143000" lvl="1" indent="-457200">
              <a:lnSpc>
                <a:spcPct val="150000"/>
              </a:lnSpc>
              <a:buClr>
                <a:srgbClr val="0070C0"/>
              </a:buClr>
            </a:pPr>
            <a:r>
              <a:rPr lang="fr-CA" sz="2800"/>
              <a:t>École de Technologie Supérieure</a:t>
            </a:r>
          </a:p>
          <a:p>
            <a:pPr lvl="1" indent="0">
              <a:lnSpc>
                <a:spcPct val="150000"/>
              </a:lnSpc>
              <a:buClr>
                <a:srgbClr val="0070C0"/>
              </a:buClr>
              <a:buNone/>
            </a:pPr>
            <a:r>
              <a:rPr lang="fr-CA" sz="2800"/>
              <a:t>À terme, d’autres établissements</a:t>
            </a:r>
            <a:endParaRPr lang="fr-CA" sz="2800">
              <a:cs typeface="Calibri"/>
            </a:endParaRPr>
          </a:p>
        </p:txBody>
      </p:sp>
      <p:pic>
        <p:nvPicPr>
          <p:cNvPr id="16" name="Image 15" descr="Une image contenant carte&#10;&#10;Description générée automatiquement">
            <a:extLst>
              <a:ext uri="{FF2B5EF4-FFF2-40B4-BE49-F238E27FC236}">
                <a16:creationId xmlns:a16="http://schemas.microsoft.com/office/drawing/2014/main" id="{BDEEFFDE-947F-49B9-AC74-AFA2F125E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075" y="1343293"/>
            <a:ext cx="5540080" cy="4171414"/>
          </a:xfrm>
          <a:prstGeom prst="rect">
            <a:avLst/>
          </a:prstGeom>
        </p:spPr>
      </p:pic>
      <p:sp>
        <p:nvSpPr>
          <p:cNvPr id="17" name="Étoile : 5 branches 16">
            <a:extLst>
              <a:ext uri="{FF2B5EF4-FFF2-40B4-BE49-F238E27FC236}">
                <a16:creationId xmlns:a16="http://schemas.microsoft.com/office/drawing/2014/main" id="{33410CB2-1CBE-42AF-A2CD-F26767B73B4F}"/>
              </a:ext>
            </a:extLst>
          </p:cNvPr>
          <p:cNvSpPr/>
          <p:nvPr/>
        </p:nvSpPr>
        <p:spPr>
          <a:xfrm>
            <a:off x="7005638" y="4561417"/>
            <a:ext cx="514350" cy="534581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Étoile : 5 branches 17">
            <a:extLst>
              <a:ext uri="{FF2B5EF4-FFF2-40B4-BE49-F238E27FC236}">
                <a16:creationId xmlns:a16="http://schemas.microsoft.com/office/drawing/2014/main" id="{3E070965-0656-47D3-932A-1ACF4E78DE77}"/>
              </a:ext>
            </a:extLst>
          </p:cNvPr>
          <p:cNvSpPr/>
          <p:nvPr/>
        </p:nvSpPr>
        <p:spPr>
          <a:xfrm>
            <a:off x="10762942" y="1338669"/>
            <a:ext cx="514350" cy="534581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Étoile : 5 branches 18">
            <a:extLst>
              <a:ext uri="{FF2B5EF4-FFF2-40B4-BE49-F238E27FC236}">
                <a16:creationId xmlns:a16="http://schemas.microsoft.com/office/drawing/2014/main" id="{284D9C2E-DADA-443B-BD95-BD3A4FE7DB89}"/>
              </a:ext>
            </a:extLst>
          </p:cNvPr>
          <p:cNvSpPr/>
          <p:nvPr/>
        </p:nvSpPr>
        <p:spPr>
          <a:xfrm>
            <a:off x="9676360" y="4689068"/>
            <a:ext cx="514350" cy="534581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8C742B4-B162-4273-B389-8F0FDC1EB002}"/>
              </a:ext>
            </a:extLst>
          </p:cNvPr>
          <p:cNvSpPr txBox="1"/>
          <p:nvPr/>
        </p:nvSpPr>
        <p:spPr>
          <a:xfrm>
            <a:off x="7643979" y="5622581"/>
            <a:ext cx="90960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err="1">
                <a:cs typeface="Calibri"/>
              </a:rPr>
              <a:t>Tous</a:t>
            </a:r>
            <a:r>
              <a:rPr lang="en-US" sz="1600">
                <a:cs typeface="Calibri"/>
              </a:rPr>
              <a:t> droits </a:t>
            </a:r>
            <a:r>
              <a:rPr lang="en-US" sz="1600" err="1">
                <a:cs typeface="Calibri"/>
              </a:rPr>
              <a:t>réservés</a:t>
            </a:r>
            <a:r>
              <a:rPr lang="en-US" sz="1600">
                <a:cs typeface="Calibri"/>
              </a:rPr>
              <a:t>. Source image :   Google map</a:t>
            </a:r>
          </a:p>
        </p:txBody>
      </p:sp>
      <p:sp>
        <p:nvSpPr>
          <p:cNvPr id="11" name="Étoile : 5 branches 10">
            <a:extLst>
              <a:ext uri="{FF2B5EF4-FFF2-40B4-BE49-F238E27FC236}">
                <a16:creationId xmlns:a16="http://schemas.microsoft.com/office/drawing/2014/main" id="{198E7EAE-4600-387E-0990-6BAD3E9F6223}"/>
              </a:ext>
            </a:extLst>
          </p:cNvPr>
          <p:cNvSpPr/>
          <p:nvPr/>
        </p:nvSpPr>
        <p:spPr>
          <a:xfrm>
            <a:off x="6573838" y="4315822"/>
            <a:ext cx="514350" cy="534581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Étoile : 5 branches 11">
            <a:extLst>
              <a:ext uri="{FF2B5EF4-FFF2-40B4-BE49-F238E27FC236}">
                <a16:creationId xmlns:a16="http://schemas.microsoft.com/office/drawing/2014/main" id="{35D5025F-FA53-CB75-8BA5-DAF726070908}"/>
              </a:ext>
            </a:extLst>
          </p:cNvPr>
          <p:cNvSpPr/>
          <p:nvPr/>
        </p:nvSpPr>
        <p:spPr>
          <a:xfrm>
            <a:off x="10348238" y="1208113"/>
            <a:ext cx="514350" cy="534581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Étoile : 5 branches 12">
            <a:extLst>
              <a:ext uri="{FF2B5EF4-FFF2-40B4-BE49-F238E27FC236}">
                <a16:creationId xmlns:a16="http://schemas.microsoft.com/office/drawing/2014/main" id="{DB2407AD-C478-F0E4-CF6A-8414EECA48F5}"/>
              </a:ext>
            </a:extLst>
          </p:cNvPr>
          <p:cNvSpPr/>
          <p:nvPr/>
        </p:nvSpPr>
        <p:spPr>
          <a:xfrm>
            <a:off x="7005638" y="4104216"/>
            <a:ext cx="514350" cy="534581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32623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Objectifs de la </a:t>
            </a:r>
            <a:r>
              <a:rPr lang="fr-CA" dirty="0" err="1"/>
              <a:t>fabriqueREL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7908-A7C7-CC46-9524-C00CE01F6968}" type="slidenum">
              <a:rPr lang="fr-CA" smtClean="0"/>
              <a:t>5</a:t>
            </a:fld>
            <a:endParaRPr lang="fr-C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B400BDC-4C34-411A-B266-040FACD0B515}"/>
              </a:ext>
            </a:extLst>
          </p:cNvPr>
          <p:cNvSpPr txBox="1"/>
          <p:nvPr/>
        </p:nvSpPr>
        <p:spPr>
          <a:xfrm>
            <a:off x="1091042" y="5734470"/>
            <a:ext cx="62413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200">
                <a:hlinkClick r:id="rId3"/>
              </a:rPr>
              <a:t>http://fabriquerel.org/qui-sommes-nous/</a:t>
            </a:r>
            <a:r>
              <a:rPr lang="fr-CA" sz="1200"/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ED21285-7EDD-43DF-B9C5-3FDB05772E59}"/>
              </a:ext>
            </a:extLst>
          </p:cNvPr>
          <p:cNvSpPr txBox="1"/>
          <p:nvPr/>
        </p:nvSpPr>
        <p:spPr>
          <a:xfrm>
            <a:off x="838197" y="1918252"/>
            <a:ext cx="9095335" cy="5890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fontAlgn="base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CA" sz="2400" b="1" dirty="0">
                <a:latin typeface="Calibri"/>
                <a:cs typeface="Times New Roman"/>
              </a:rPr>
              <a:t>Accompagner </a:t>
            </a:r>
            <a:r>
              <a:rPr lang="fr-CA" sz="2400" dirty="0">
                <a:latin typeface="Calibri"/>
                <a:cs typeface="Times New Roman"/>
              </a:rPr>
              <a:t>dans la création, l’utilisation et la diffusion des REL ;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695F1A5-D18F-4FB0-A928-825ADB9176C7}"/>
              </a:ext>
            </a:extLst>
          </p:cNvPr>
          <p:cNvSpPr txBox="1"/>
          <p:nvPr/>
        </p:nvSpPr>
        <p:spPr>
          <a:xfrm>
            <a:off x="816222" y="2857465"/>
            <a:ext cx="9095335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CA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Développer</a:t>
            </a:r>
            <a:r>
              <a:rPr lang="fr-CA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 l’expertise du personnel professionnel (CP/BIB) </a:t>
            </a:r>
            <a:r>
              <a:rPr lang="fr-CA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en soutien au personnel enseignant et aux personnes étudiantes ;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6CEC782-B51E-4370-B211-78CAE0005631}"/>
              </a:ext>
            </a:extLst>
          </p:cNvPr>
          <p:cNvSpPr txBox="1"/>
          <p:nvPr/>
        </p:nvSpPr>
        <p:spPr>
          <a:xfrm>
            <a:off x="816222" y="4350676"/>
            <a:ext cx="9624462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r-CA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Renforcer la </a:t>
            </a:r>
            <a:r>
              <a:rPr lang="fr-CA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collaboration</a:t>
            </a:r>
            <a:r>
              <a:rPr lang="fr-CA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des établissements par des actions nécessitant la </a:t>
            </a:r>
            <a:r>
              <a:rPr lang="fr-CA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complémentarité</a:t>
            </a:r>
            <a:r>
              <a:rPr lang="fr-CA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de leurs ressources.</a:t>
            </a: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336946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2138C9-CBD2-473F-BDE3-477BC5C68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243" y="809010"/>
            <a:ext cx="10515600" cy="2747352"/>
          </a:xfrm>
        </p:spPr>
        <p:txBody>
          <a:bodyPr/>
          <a:lstStyle/>
          <a:p>
            <a:r>
              <a:rPr lang="fr-CA" dirty="0"/>
              <a:t>Accompagner les équipes</a:t>
            </a:r>
            <a:br>
              <a:rPr lang="fr-CA" dirty="0"/>
            </a:br>
            <a:r>
              <a:rPr lang="fr-CA" dirty="0"/>
              <a:t>dans la création de REL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496E7D9-AA84-458D-9240-B1650720EE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D7908-A7C7-CC46-9524-C00CE01F696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EAB7E7E-D360-4033-8E2A-981A52734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67286"/>
            <a:ext cx="10515600" cy="2804633"/>
          </a:xfrm>
        </p:spPr>
        <p:txBody>
          <a:bodyPr/>
          <a:lstStyle/>
          <a:p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483270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23">
            <a:extLst>
              <a:ext uri="{FF2B5EF4-FFF2-40B4-BE49-F238E27FC236}">
                <a16:creationId xmlns:a16="http://schemas.microsoft.com/office/drawing/2014/main" id="{138EEB5E-EACD-8E53-4F9C-ECC79A184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Accompagnement des équipes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840A081-5E74-4F1D-9DB7-26A8CB0CB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8D7908-A7C7-CC46-9524-C00CE01F6968}" type="slidenum">
              <a:rPr kumimoji="0" lang="fr-CA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CA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Espace réservé du contenu 5" descr="Utilisateurs avec un remplissage uni">
            <a:extLst>
              <a:ext uri="{FF2B5EF4-FFF2-40B4-BE49-F238E27FC236}">
                <a16:creationId xmlns:a16="http://schemas.microsoft.com/office/drawing/2014/main" id="{BBA1F2BC-349D-40E7-8D80-B5F3170E0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4442" y="3256327"/>
            <a:ext cx="1175025" cy="117502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1178895-3AFA-47ED-9F22-1D4A9C784497}"/>
              </a:ext>
            </a:extLst>
          </p:cNvPr>
          <p:cNvSpPr txBox="1"/>
          <p:nvPr/>
        </p:nvSpPr>
        <p:spPr>
          <a:xfrm>
            <a:off x="966361" y="2174085"/>
            <a:ext cx="2609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Équipe fabrique REL 2022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3E44664-26C7-4983-8B0F-94B199DD0177}"/>
              </a:ext>
            </a:extLst>
          </p:cNvPr>
          <p:cNvSpPr txBox="1">
            <a:spLocks/>
          </p:cNvSpPr>
          <p:nvPr/>
        </p:nvSpPr>
        <p:spPr>
          <a:xfrm>
            <a:off x="1014255" y="2837003"/>
            <a:ext cx="1726040" cy="5936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Bibliothécaires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2AB9FE4-380B-4FDE-B947-6BEB6A265C8C}"/>
              </a:ext>
            </a:extLst>
          </p:cNvPr>
          <p:cNvSpPr txBox="1"/>
          <p:nvPr/>
        </p:nvSpPr>
        <p:spPr>
          <a:xfrm>
            <a:off x="6511639" y="2174085"/>
            <a:ext cx="250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 équipes </a:t>
            </a:r>
            <a:r>
              <a:rPr lang="fr-CA" b="1" dirty="0">
                <a:solidFill>
                  <a:srgbClr val="000000"/>
                </a:solidFill>
                <a:latin typeface="Calibri" panose="020F0502020204030204"/>
              </a:rPr>
              <a:t>projet</a:t>
            </a:r>
            <a:endParaRPr kumimoji="0" lang="fr-C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F8057EE-4B1D-4465-BF2E-3273DEC5CDE8}"/>
              </a:ext>
            </a:extLst>
          </p:cNvPr>
          <p:cNvSpPr txBox="1"/>
          <p:nvPr/>
        </p:nvSpPr>
        <p:spPr>
          <a:xfrm>
            <a:off x="1014255" y="4228616"/>
            <a:ext cx="3347884" cy="506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Conseiller pédagogique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B0CC58A-D10F-4B09-8EE7-F65BE81A4FC4}"/>
              </a:ext>
            </a:extLst>
          </p:cNvPr>
          <p:cNvSpPr txBox="1"/>
          <p:nvPr/>
        </p:nvSpPr>
        <p:spPr>
          <a:xfrm>
            <a:off x="1014255" y="4834750"/>
            <a:ext cx="3347884" cy="506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Coordonnatrice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95D11470-E820-40B6-9F65-47ADF0F05212}"/>
              </a:ext>
            </a:extLst>
          </p:cNvPr>
          <p:cNvGrpSpPr/>
          <p:nvPr/>
        </p:nvGrpSpPr>
        <p:grpSpPr>
          <a:xfrm>
            <a:off x="3986497" y="2640357"/>
            <a:ext cx="3746051" cy="1474411"/>
            <a:chOff x="4018110" y="2003060"/>
            <a:chExt cx="3746051" cy="1474411"/>
          </a:xfrm>
        </p:grpSpPr>
        <p:pic>
          <p:nvPicPr>
            <p:cNvPr id="13" name="Graphique 12" descr="Utilisateurs contour">
              <a:extLst>
                <a:ext uri="{FF2B5EF4-FFF2-40B4-BE49-F238E27FC236}">
                  <a16:creationId xmlns:a16="http://schemas.microsoft.com/office/drawing/2014/main" id="{DFB5ABC8-BB5F-4494-8627-4C17D93BF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770385" y="2003060"/>
              <a:ext cx="993776" cy="993776"/>
            </a:xfrm>
            <a:prstGeom prst="rect">
              <a:avLst/>
            </a:prstGeom>
          </p:spPr>
        </p:pic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AAF63E26-4D6A-4249-A273-1CD41CDE49FD}"/>
                </a:ext>
              </a:extLst>
            </p:cNvPr>
            <p:cNvCxnSpPr>
              <a:cxnSpLocks/>
              <a:stCxn id="21" idx="3"/>
              <a:endCxn id="13" idx="1"/>
            </p:cNvCxnSpPr>
            <p:nvPr/>
          </p:nvCxnSpPr>
          <p:spPr>
            <a:xfrm flipV="1">
              <a:off x="4018110" y="2499948"/>
              <a:ext cx="2752275" cy="9775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6782C52D-D6A7-416D-8DA8-5FB2619B95A9}"/>
              </a:ext>
            </a:extLst>
          </p:cNvPr>
          <p:cNvGrpSpPr/>
          <p:nvPr/>
        </p:nvGrpSpPr>
        <p:grpSpPr>
          <a:xfrm>
            <a:off x="3986497" y="3578206"/>
            <a:ext cx="3679375" cy="927100"/>
            <a:chOff x="4018110" y="2940909"/>
            <a:chExt cx="3679375" cy="927100"/>
          </a:xfrm>
        </p:grpSpPr>
        <p:pic>
          <p:nvPicPr>
            <p:cNvPr id="16" name="Graphique 15" descr="Utilisateurs contour">
              <a:extLst>
                <a:ext uri="{FF2B5EF4-FFF2-40B4-BE49-F238E27FC236}">
                  <a16:creationId xmlns:a16="http://schemas.microsoft.com/office/drawing/2014/main" id="{C1D31224-936A-4216-943A-B89631AC2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770385" y="2940909"/>
              <a:ext cx="927100" cy="927100"/>
            </a:xfrm>
            <a:prstGeom prst="rect">
              <a:avLst/>
            </a:prstGeom>
          </p:spPr>
        </p:pic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28391B97-2F11-4627-9DD7-A1C21E8691F2}"/>
                </a:ext>
              </a:extLst>
            </p:cNvPr>
            <p:cNvCxnSpPr>
              <a:cxnSpLocks/>
              <a:stCxn id="21" idx="3"/>
              <a:endCxn id="16" idx="1"/>
            </p:cNvCxnSpPr>
            <p:nvPr/>
          </p:nvCxnSpPr>
          <p:spPr>
            <a:xfrm flipV="1">
              <a:off x="4018110" y="3404459"/>
              <a:ext cx="2752275" cy="730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5FEC3F4-C02D-4EA3-9A6B-0F219E4BCBAD}"/>
              </a:ext>
            </a:extLst>
          </p:cNvPr>
          <p:cNvGrpSpPr/>
          <p:nvPr/>
        </p:nvGrpSpPr>
        <p:grpSpPr>
          <a:xfrm>
            <a:off x="3986497" y="4114768"/>
            <a:ext cx="3724244" cy="1377470"/>
            <a:chOff x="4018110" y="3477471"/>
            <a:chExt cx="3724244" cy="1377470"/>
          </a:xfrm>
        </p:grpSpPr>
        <p:pic>
          <p:nvPicPr>
            <p:cNvPr id="19" name="Graphique 18" descr="Utilisateurs contour">
              <a:extLst>
                <a:ext uri="{FF2B5EF4-FFF2-40B4-BE49-F238E27FC236}">
                  <a16:creationId xmlns:a16="http://schemas.microsoft.com/office/drawing/2014/main" id="{2A299ED2-D97B-430F-A8DE-4DB000BE5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748578" y="3861165"/>
              <a:ext cx="993776" cy="993776"/>
            </a:xfrm>
            <a:prstGeom prst="rect">
              <a:avLst/>
            </a:prstGeom>
          </p:spPr>
        </p:pic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4B4FF3CF-F644-45D1-9E4C-D6DA953DAC9D}"/>
                </a:ext>
              </a:extLst>
            </p:cNvPr>
            <p:cNvCxnSpPr>
              <a:cxnSpLocks/>
              <a:stCxn id="21" idx="3"/>
              <a:endCxn id="19" idx="1"/>
            </p:cNvCxnSpPr>
            <p:nvPr/>
          </p:nvCxnSpPr>
          <p:spPr>
            <a:xfrm>
              <a:off x="4018110" y="3477471"/>
              <a:ext cx="2730468" cy="8805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6E7D638-E06D-4FCD-8FD6-33C9E4E14C46}"/>
              </a:ext>
            </a:extLst>
          </p:cNvPr>
          <p:cNvSpPr/>
          <p:nvPr/>
        </p:nvSpPr>
        <p:spPr>
          <a:xfrm>
            <a:off x="703988" y="2640357"/>
            <a:ext cx="3282509" cy="294882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2A3037C2-C5FD-6E78-CFB5-0664F6C6E008}"/>
              </a:ext>
            </a:extLst>
          </p:cNvPr>
          <p:cNvGrpSpPr/>
          <p:nvPr/>
        </p:nvGrpSpPr>
        <p:grpSpPr>
          <a:xfrm>
            <a:off x="8021007" y="2757123"/>
            <a:ext cx="3825056" cy="2832055"/>
            <a:chOff x="8021007" y="2757123"/>
            <a:chExt cx="3825056" cy="2832055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5E0A0FAF-641F-44A1-9AD5-1B0CECC0285C}"/>
                </a:ext>
              </a:extLst>
            </p:cNvPr>
            <p:cNvSpPr txBox="1">
              <a:spLocks/>
            </p:cNvSpPr>
            <p:nvPr/>
          </p:nvSpPr>
          <p:spPr>
            <a:xfrm>
              <a:off x="8021007" y="2757123"/>
              <a:ext cx="3825056" cy="283205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2400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Personne porteuse de projet et son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Tx/>
                <a:buFontTx/>
                <a:buNone/>
                <a:tabLst/>
                <a:defRPr/>
              </a:pPr>
              <a:r>
                <a: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équipe d’expert.e.s de contenu </a:t>
              </a:r>
            </a:p>
            <a:p>
              <a:pPr marL="342900" marR="0" lvl="0" indent="-342900" algn="just" defTabSz="914400" rtl="0" eaLnBrk="1" fontAlgn="auto" latinLnBrk="0" hangingPunct="1">
                <a:lnSpc>
                  <a:spcPct val="17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B0F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Bibliothécaire</a:t>
              </a: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B0F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Conseiller.èr.e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Tx/>
                <a:buFontTx/>
                <a:buNone/>
                <a:tabLst/>
                <a:defRPr/>
              </a:pPr>
              <a:r>
                <a: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       pédagogique</a:t>
              </a:r>
            </a:p>
            <a:p>
              <a:pPr marL="342900" marR="0" lvl="0" indent="-342900" algn="just" defTabSz="914400" rtl="0" eaLnBrk="1" fontAlgn="auto" latinLnBrk="0" hangingPunct="1">
                <a:lnSpc>
                  <a:spcPct val="17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B0F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r-C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Autres</a:t>
              </a:r>
              <a:endPara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Accolade fermante 21">
              <a:extLst>
                <a:ext uri="{FF2B5EF4-FFF2-40B4-BE49-F238E27FC236}">
                  <a16:creationId xmlns:a16="http://schemas.microsoft.com/office/drawing/2014/main" id="{AE0A5180-C3B7-445D-94FB-7D892F019460}"/>
                </a:ext>
              </a:extLst>
            </p:cNvPr>
            <p:cNvSpPr/>
            <p:nvPr/>
          </p:nvSpPr>
          <p:spPr>
            <a:xfrm>
              <a:off x="9950587" y="3667687"/>
              <a:ext cx="167199" cy="797219"/>
            </a:xfrm>
            <a:prstGeom prst="rightBrac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ABDBD960-314D-4917-BF4B-88C84776510B}"/>
                </a:ext>
              </a:extLst>
            </p:cNvPr>
            <p:cNvSpPr txBox="1"/>
            <p:nvPr/>
          </p:nvSpPr>
          <p:spPr>
            <a:xfrm>
              <a:off x="10091032" y="3843839"/>
              <a:ext cx="920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Binôme</a:t>
              </a:r>
            </a:p>
          </p:txBody>
        </p: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351E394D-499C-E104-A089-C530F44F847B}"/>
              </a:ext>
            </a:extLst>
          </p:cNvPr>
          <p:cNvSpPr txBox="1"/>
          <p:nvPr/>
        </p:nvSpPr>
        <p:spPr>
          <a:xfrm>
            <a:off x="1383023" y="1266141"/>
            <a:ext cx="77252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fr-CA" dirty="0"/>
              <a:t>Sollicitation de projets ouverte à toutes les universités et collèges du Québec</a:t>
            </a:r>
          </a:p>
        </p:txBody>
      </p:sp>
    </p:spTree>
    <p:extLst>
      <p:ext uri="{BB962C8B-B14F-4D97-AF65-F5344CB8AC3E}">
        <p14:creationId xmlns:p14="http://schemas.microsoft.com/office/powerpoint/2010/main" val="48401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roupe 1040" hidden="1">
            <a:extLst>
              <a:ext uri="{FF2B5EF4-FFF2-40B4-BE49-F238E27FC236}">
                <a16:creationId xmlns:a16="http://schemas.microsoft.com/office/drawing/2014/main" id="{DCA8D01E-5D9D-4485-9F2A-D5B4FEB2783C}"/>
              </a:ext>
            </a:extLst>
          </p:cNvPr>
          <p:cNvGrpSpPr/>
          <p:nvPr/>
        </p:nvGrpSpPr>
        <p:grpSpPr>
          <a:xfrm>
            <a:off x="109866" y="4610983"/>
            <a:ext cx="11819193" cy="612801"/>
            <a:chOff x="23445" y="6287044"/>
            <a:chExt cx="11819193" cy="612801"/>
          </a:xfrm>
        </p:grpSpPr>
        <p:grpSp>
          <p:nvGrpSpPr>
            <p:cNvPr id="1037" name="Groupe 1036">
              <a:extLst>
                <a:ext uri="{FF2B5EF4-FFF2-40B4-BE49-F238E27FC236}">
                  <a16:creationId xmlns:a16="http://schemas.microsoft.com/office/drawing/2014/main" id="{779AFE5B-73A0-41A9-95FD-70E58DDD7DFA}"/>
                </a:ext>
              </a:extLst>
            </p:cNvPr>
            <p:cNvGrpSpPr/>
            <p:nvPr/>
          </p:nvGrpSpPr>
          <p:grpSpPr>
            <a:xfrm>
              <a:off x="639940" y="6314559"/>
              <a:ext cx="526922" cy="531121"/>
              <a:chOff x="637263" y="6313741"/>
              <a:chExt cx="526922" cy="531121"/>
            </a:xfrm>
          </p:grpSpPr>
          <p:pic>
            <p:nvPicPr>
              <p:cNvPr id="149" name="Espace réservé du contenu 5" descr="Utilisateurs avec un remplissage uni">
                <a:extLst>
                  <a:ext uri="{FF2B5EF4-FFF2-40B4-BE49-F238E27FC236}">
                    <a16:creationId xmlns:a16="http://schemas.microsoft.com/office/drawing/2014/main" id="{E6C7B782-3E7A-4357-AFD4-830A6D73C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37263" y="6372692"/>
                <a:ext cx="526922" cy="472170"/>
              </a:xfrm>
              <a:prstGeom prst="rect">
                <a:avLst/>
              </a:prstGeom>
            </p:spPr>
          </p:pic>
          <p:pic>
            <p:nvPicPr>
              <p:cNvPr id="150" name="Picture 14">
                <a:extLst>
                  <a:ext uri="{FF2B5EF4-FFF2-40B4-BE49-F238E27FC236}">
                    <a16:creationId xmlns:a16="http://schemas.microsoft.com/office/drawing/2014/main" id="{7A08144B-38FB-4A96-A4E4-8C0B690439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0923" y="6313741"/>
                <a:ext cx="239602" cy="1932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2" name="Groupe 111">
              <a:extLst>
                <a:ext uri="{FF2B5EF4-FFF2-40B4-BE49-F238E27FC236}">
                  <a16:creationId xmlns:a16="http://schemas.microsoft.com/office/drawing/2014/main" id="{6DB87A15-075F-44D7-9A7D-A6A84125D7AB}"/>
                </a:ext>
              </a:extLst>
            </p:cNvPr>
            <p:cNvGrpSpPr/>
            <p:nvPr/>
          </p:nvGrpSpPr>
          <p:grpSpPr>
            <a:xfrm>
              <a:off x="23445" y="6287044"/>
              <a:ext cx="11819193" cy="612801"/>
              <a:chOff x="23445" y="6287044"/>
              <a:chExt cx="11819193" cy="612801"/>
            </a:xfrm>
          </p:grpSpPr>
          <p:grpSp>
            <p:nvGrpSpPr>
              <p:cNvPr id="82" name="Groupe 81">
                <a:extLst>
                  <a:ext uri="{FF2B5EF4-FFF2-40B4-BE49-F238E27FC236}">
                    <a16:creationId xmlns:a16="http://schemas.microsoft.com/office/drawing/2014/main" id="{78BD488A-C942-47C7-BBE9-78BEE2F672B9}"/>
                  </a:ext>
                </a:extLst>
              </p:cNvPr>
              <p:cNvGrpSpPr/>
              <p:nvPr/>
            </p:nvGrpSpPr>
            <p:grpSpPr>
              <a:xfrm>
                <a:off x="23445" y="6287044"/>
                <a:ext cx="11819193" cy="566903"/>
                <a:chOff x="23445" y="6287044"/>
                <a:chExt cx="12010596" cy="566903"/>
              </a:xfrm>
            </p:grpSpPr>
            <p:sp>
              <p:nvSpPr>
                <p:cNvPr id="9" name="Flèche : droite 8">
                  <a:extLst>
                    <a:ext uri="{FF2B5EF4-FFF2-40B4-BE49-F238E27FC236}">
                      <a16:creationId xmlns:a16="http://schemas.microsoft.com/office/drawing/2014/main" id="{8C734F87-A94A-4526-A5A2-B10DEE94BF9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237326" y="6507694"/>
                  <a:ext cx="10721329" cy="346253"/>
                </a:xfrm>
                <a:prstGeom prst="rightArrow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fr-CA" b="1"/>
                    <a:t>Gestion</a:t>
                  </a:r>
                </a:p>
              </p:txBody>
            </p:sp>
            <p:sp>
              <p:nvSpPr>
                <p:cNvPr id="18" name="ZoneTexte 17">
                  <a:extLst>
                    <a:ext uri="{FF2B5EF4-FFF2-40B4-BE49-F238E27FC236}">
                      <a16:creationId xmlns:a16="http://schemas.microsoft.com/office/drawing/2014/main" id="{CC72418C-0B56-477B-BF71-3FB123F38BE4}"/>
                    </a:ext>
                  </a:extLst>
                </p:cNvPr>
                <p:cNvSpPr txBox="1"/>
                <p:nvPr/>
              </p:nvSpPr>
              <p:spPr>
                <a:xfrm>
                  <a:off x="1354557" y="6305948"/>
                  <a:ext cx="124034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fr-FR"/>
                  </a:defPPr>
                  <a:lvl1pPr>
                    <a:defRPr sz="1200"/>
                  </a:lvl1pPr>
                </a:lstStyle>
                <a:p>
                  <a:r>
                    <a:rPr lang="fr-CA" err="1"/>
                    <a:t>Renc</a:t>
                  </a:r>
                  <a:r>
                    <a:rPr lang="fr-CA"/>
                    <a:t>. démarrage</a:t>
                  </a:r>
                </a:p>
              </p:txBody>
            </p:sp>
            <p:sp>
              <p:nvSpPr>
                <p:cNvPr id="19" name="ZoneTexte 18">
                  <a:extLst>
                    <a:ext uri="{FF2B5EF4-FFF2-40B4-BE49-F238E27FC236}">
                      <a16:creationId xmlns:a16="http://schemas.microsoft.com/office/drawing/2014/main" id="{7BD9927E-8333-4C59-AD19-F98237A23318}"/>
                    </a:ext>
                  </a:extLst>
                </p:cNvPr>
                <p:cNvSpPr txBox="1"/>
                <p:nvPr/>
              </p:nvSpPr>
              <p:spPr>
                <a:xfrm>
                  <a:off x="7261738" y="6297303"/>
                  <a:ext cx="179056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CA" sz="1200" err="1"/>
                    <a:t>Renc</a:t>
                  </a:r>
                  <a:r>
                    <a:rPr lang="fr-CA" sz="1200"/>
                    <a:t>. Bilan mi-parcours</a:t>
                  </a:r>
                </a:p>
              </p:txBody>
            </p:sp>
            <p:sp>
              <p:nvSpPr>
                <p:cNvPr id="20" name="ZoneTexte 19">
                  <a:extLst>
                    <a:ext uri="{FF2B5EF4-FFF2-40B4-BE49-F238E27FC236}">
                      <a16:creationId xmlns:a16="http://schemas.microsoft.com/office/drawing/2014/main" id="{CB2F0F04-52B9-4F88-A471-4FBDB6CD65D6}"/>
                    </a:ext>
                  </a:extLst>
                </p:cNvPr>
                <p:cNvSpPr txBox="1"/>
                <p:nvPr/>
              </p:nvSpPr>
              <p:spPr>
                <a:xfrm>
                  <a:off x="11009171" y="6287044"/>
                  <a:ext cx="102487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CA" sz="1200"/>
                    <a:t>Rapport final</a:t>
                  </a:r>
                </a:p>
              </p:txBody>
            </p:sp>
            <p:sp>
              <p:nvSpPr>
                <p:cNvPr id="51" name="Ellipse 50">
                  <a:extLst>
                    <a:ext uri="{FF2B5EF4-FFF2-40B4-BE49-F238E27FC236}">
                      <a16:creationId xmlns:a16="http://schemas.microsoft.com/office/drawing/2014/main" id="{94254258-EFE2-46B1-BDA5-9614FE752D1E}"/>
                    </a:ext>
                  </a:extLst>
                </p:cNvPr>
                <p:cNvSpPr/>
                <p:nvPr/>
              </p:nvSpPr>
              <p:spPr>
                <a:xfrm>
                  <a:off x="1732071" y="6574302"/>
                  <a:ext cx="241825" cy="203283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53" name="Ellipse 52">
                  <a:extLst>
                    <a:ext uri="{FF2B5EF4-FFF2-40B4-BE49-F238E27FC236}">
                      <a16:creationId xmlns:a16="http://schemas.microsoft.com/office/drawing/2014/main" id="{30F412B7-E536-4C97-A3BE-B9709E7E4C69}"/>
                    </a:ext>
                  </a:extLst>
                </p:cNvPr>
                <p:cNvSpPr/>
                <p:nvPr/>
              </p:nvSpPr>
              <p:spPr>
                <a:xfrm>
                  <a:off x="8121648" y="6581146"/>
                  <a:ext cx="241825" cy="203283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62" name="ZoneTexte 61">
                  <a:extLst>
                    <a:ext uri="{FF2B5EF4-FFF2-40B4-BE49-F238E27FC236}">
                      <a16:creationId xmlns:a16="http://schemas.microsoft.com/office/drawing/2014/main" id="{3E07358E-2DFE-3D85-67EE-7449660B4195}"/>
                    </a:ext>
                  </a:extLst>
                </p:cNvPr>
                <p:cNvSpPr txBox="1"/>
                <p:nvPr/>
              </p:nvSpPr>
              <p:spPr>
                <a:xfrm>
                  <a:off x="23445" y="6329311"/>
                  <a:ext cx="612429" cy="523220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square" lIns="91440" tIns="45720" rIns="91440" bIns="45720" rtlCol="0" anchor="ctr">
                  <a:spAutoFit/>
                </a:bodyPr>
                <a:lstStyle/>
                <a:p>
                  <a:pPr algn="ctr"/>
                  <a:r>
                    <a:rPr lang="fr-CA" sz="1400">
                      <a:solidFill>
                        <a:schemeClr val="bg1"/>
                      </a:solidFill>
                      <a:cs typeface="Calibri"/>
                    </a:rPr>
                    <a:t>3e ligne</a:t>
                  </a:r>
                  <a:endParaRPr lang="fr-FR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6" name="ZoneTexte 145">
                <a:extLst>
                  <a:ext uri="{FF2B5EF4-FFF2-40B4-BE49-F238E27FC236}">
                    <a16:creationId xmlns:a16="http://schemas.microsoft.com/office/drawing/2014/main" id="{91856DDC-971C-47CB-BF01-04B3BD4604DB}"/>
                  </a:ext>
                </a:extLst>
              </p:cNvPr>
              <p:cNvSpPr txBox="1"/>
              <p:nvPr/>
            </p:nvSpPr>
            <p:spPr>
              <a:xfrm>
                <a:off x="579260" y="6669013"/>
                <a:ext cx="71525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CA" sz="900" err="1"/>
                  <a:t>Dir</a:t>
                </a:r>
                <a:r>
                  <a:rPr lang="fr-CA" sz="900"/>
                  <a:t> + Coord</a:t>
                </a:r>
              </a:p>
            </p:txBody>
          </p:sp>
        </p:grp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2E535333-7B99-4AFC-AB9F-CEA4B82B5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998" y="2290154"/>
            <a:ext cx="17049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A8A28EDC-68F8-4F3A-9196-3A76B4F2B6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6172" y="2413771"/>
            <a:ext cx="1592322" cy="1609724"/>
          </a:xfrm>
          <a:prstGeom prst="rect">
            <a:avLst/>
          </a:prstGeom>
        </p:spPr>
      </p:pic>
      <p:pic>
        <p:nvPicPr>
          <p:cNvPr id="79" name="Image 78">
            <a:extLst>
              <a:ext uri="{FF2B5EF4-FFF2-40B4-BE49-F238E27FC236}">
                <a16:creationId xmlns:a16="http://schemas.microsoft.com/office/drawing/2014/main" id="{394BD3F5-4C0E-4B85-83DB-760EBF2047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608" y="2434131"/>
            <a:ext cx="1686679" cy="1569004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23BB630-8499-4E85-8983-64840A50C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891" y="2393638"/>
            <a:ext cx="1623377" cy="164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50A2400-F8F1-455A-9742-CCF504374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789" y="2395803"/>
            <a:ext cx="17526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BB790A92-3776-4C06-9529-8F24E9DC7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202" y="2401946"/>
            <a:ext cx="14859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DC7601C3-3ADE-2C3D-1517-54A6B5BDB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Parcours de création en 6 étapes </a:t>
            </a:r>
          </a:p>
        </p:txBody>
      </p:sp>
      <p:sp>
        <p:nvSpPr>
          <p:cNvPr id="23" name="Espace réservé du numéro de diapositive 3">
            <a:extLst>
              <a:ext uri="{FF2B5EF4-FFF2-40B4-BE49-F238E27FC236}">
                <a16:creationId xmlns:a16="http://schemas.microsoft.com/office/drawing/2014/main" id="{23E6CFD1-3AE5-B972-3995-29A9E093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33535" y="6252193"/>
            <a:ext cx="829407" cy="365125"/>
          </a:xfrm>
        </p:spPr>
        <p:txBody>
          <a:bodyPr/>
          <a:lstStyle/>
          <a:p>
            <a:fld id="{7C8D7908-A7C7-CC46-9524-C00CE01F6968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800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C5F988-764E-C97D-2B53-2E7D2662B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Les rôles des binômes (Trousse 0.1)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7CDD01-ABF1-700D-CA6A-96D366ECE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7908-A7C7-CC46-9524-C00CE01F6968}" type="slidenum">
              <a:rPr lang="fr-CA" smtClean="0"/>
              <a:t>9</a:t>
            </a:fld>
            <a:endParaRPr lang="fr-CA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3B356D-A01C-E9F0-E9D9-08504FC10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20" y="1397000"/>
            <a:ext cx="5364235" cy="4456546"/>
          </a:xfrm>
          <a:prstGeom prst="rect">
            <a:avLst/>
          </a:prstGeom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3782ED63-8D5A-0876-6541-DB9B67108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1408" y="1536700"/>
            <a:ext cx="6470592" cy="418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0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73457"/>
      </a:dk2>
      <a:lt2>
        <a:srgbClr val="E8E8E8"/>
      </a:lt2>
      <a:accent1>
        <a:srgbClr val="008ECD"/>
      </a:accent1>
      <a:accent2>
        <a:srgbClr val="23A638"/>
      </a:accent2>
      <a:accent3>
        <a:srgbClr val="E73440"/>
      </a:accent3>
      <a:accent4>
        <a:srgbClr val="FECC00"/>
      </a:accent4>
      <a:accent5>
        <a:srgbClr val="C3243C"/>
      </a:accent5>
      <a:accent6>
        <a:srgbClr val="9BBC3C"/>
      </a:accent6>
      <a:hlink>
        <a:srgbClr val="0563C1"/>
      </a:hlink>
      <a:folHlink>
        <a:srgbClr val="F99F1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Custom 1">
      <a:dk1>
        <a:srgbClr val="000000"/>
      </a:dk1>
      <a:lt1>
        <a:srgbClr val="FFFFFF"/>
      </a:lt1>
      <a:dk2>
        <a:srgbClr val="173457"/>
      </a:dk2>
      <a:lt2>
        <a:srgbClr val="E8E8E8"/>
      </a:lt2>
      <a:accent1>
        <a:srgbClr val="008ECD"/>
      </a:accent1>
      <a:accent2>
        <a:srgbClr val="23A638"/>
      </a:accent2>
      <a:accent3>
        <a:srgbClr val="E73440"/>
      </a:accent3>
      <a:accent4>
        <a:srgbClr val="FECC00"/>
      </a:accent4>
      <a:accent5>
        <a:srgbClr val="C3243C"/>
      </a:accent5>
      <a:accent6>
        <a:srgbClr val="9BBC3C"/>
      </a:accent6>
      <a:hlink>
        <a:srgbClr val="0563C1"/>
      </a:hlink>
      <a:folHlink>
        <a:srgbClr val="F99F1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Custom 1">
      <a:dk1>
        <a:srgbClr val="000000"/>
      </a:dk1>
      <a:lt1>
        <a:srgbClr val="FFFFFF"/>
      </a:lt1>
      <a:dk2>
        <a:srgbClr val="173457"/>
      </a:dk2>
      <a:lt2>
        <a:srgbClr val="E8E8E8"/>
      </a:lt2>
      <a:accent1>
        <a:srgbClr val="008ECD"/>
      </a:accent1>
      <a:accent2>
        <a:srgbClr val="23A638"/>
      </a:accent2>
      <a:accent3>
        <a:srgbClr val="E73440"/>
      </a:accent3>
      <a:accent4>
        <a:srgbClr val="FECC00"/>
      </a:accent4>
      <a:accent5>
        <a:srgbClr val="C3243C"/>
      </a:accent5>
      <a:accent6>
        <a:srgbClr val="9BBC3C"/>
      </a:accent6>
      <a:hlink>
        <a:srgbClr val="0563C1"/>
      </a:hlink>
      <a:folHlink>
        <a:srgbClr val="F99F1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Custom 1">
      <a:dk1>
        <a:srgbClr val="000000"/>
      </a:dk1>
      <a:lt1>
        <a:srgbClr val="FFFFFF"/>
      </a:lt1>
      <a:dk2>
        <a:srgbClr val="173457"/>
      </a:dk2>
      <a:lt2>
        <a:srgbClr val="E8E8E8"/>
      </a:lt2>
      <a:accent1>
        <a:srgbClr val="008ECD"/>
      </a:accent1>
      <a:accent2>
        <a:srgbClr val="23A638"/>
      </a:accent2>
      <a:accent3>
        <a:srgbClr val="E73440"/>
      </a:accent3>
      <a:accent4>
        <a:srgbClr val="FECC00"/>
      </a:accent4>
      <a:accent5>
        <a:srgbClr val="C3243C"/>
      </a:accent5>
      <a:accent6>
        <a:srgbClr val="9BBC3C"/>
      </a:accent6>
      <a:hlink>
        <a:srgbClr val="0563C1"/>
      </a:hlink>
      <a:folHlink>
        <a:srgbClr val="F99F1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Personnalisé 3">
      <a:dk1>
        <a:srgbClr val="000000"/>
      </a:dk1>
      <a:lt1>
        <a:srgbClr val="FFFFFF"/>
      </a:lt1>
      <a:dk2>
        <a:srgbClr val="173457"/>
      </a:dk2>
      <a:lt2>
        <a:srgbClr val="E8E8E8"/>
      </a:lt2>
      <a:accent1>
        <a:srgbClr val="008ECD"/>
      </a:accent1>
      <a:accent2>
        <a:srgbClr val="23A638"/>
      </a:accent2>
      <a:accent3>
        <a:srgbClr val="E73440"/>
      </a:accent3>
      <a:accent4>
        <a:srgbClr val="FECC00"/>
      </a:accent4>
      <a:accent5>
        <a:srgbClr val="C3243C"/>
      </a:accent5>
      <a:accent6>
        <a:srgbClr val="9BBC3C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1">
      <a:dk1>
        <a:srgbClr val="000000"/>
      </a:dk1>
      <a:lt1>
        <a:srgbClr val="FFFFFF"/>
      </a:lt1>
      <a:dk2>
        <a:srgbClr val="173457"/>
      </a:dk2>
      <a:lt2>
        <a:srgbClr val="E8E8E8"/>
      </a:lt2>
      <a:accent1>
        <a:srgbClr val="008ECD"/>
      </a:accent1>
      <a:accent2>
        <a:srgbClr val="23A638"/>
      </a:accent2>
      <a:accent3>
        <a:srgbClr val="E73440"/>
      </a:accent3>
      <a:accent4>
        <a:srgbClr val="FECC00"/>
      </a:accent4>
      <a:accent5>
        <a:srgbClr val="C3243C"/>
      </a:accent5>
      <a:accent6>
        <a:srgbClr val="9BBC3C"/>
      </a:accent6>
      <a:hlink>
        <a:srgbClr val="0563C1"/>
      </a:hlink>
      <a:folHlink>
        <a:srgbClr val="F99F1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DC1DF9891D5B40B34D83E061E95155" ma:contentTypeVersion="16" ma:contentTypeDescription="Crée un document." ma:contentTypeScope="" ma:versionID="1cd0afa17479ac64c65229a1d8784b29">
  <xsd:schema xmlns:xsd="http://www.w3.org/2001/XMLSchema" xmlns:xs="http://www.w3.org/2001/XMLSchema" xmlns:p="http://schemas.microsoft.com/office/2006/metadata/properties" xmlns:ns2="af8da14a-a552-414f-aa75-340d022d5ff3" xmlns:ns3="bc7123e2-5fe4-4571-b35e-1ed4fdd961a0" targetNamespace="http://schemas.microsoft.com/office/2006/metadata/properties" ma:root="true" ma:fieldsID="6fd942f90bb964163892c6382dfc890c" ns2:_="" ns3:_="">
    <xsd:import namespace="af8da14a-a552-414f-aa75-340d022d5ff3"/>
    <xsd:import namespace="bc7123e2-5fe4-4571-b35e-1ed4fdd961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8da14a-a552-414f-aa75-340d022d5f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d264a842-8adc-43f3-ad4e-91e5e271c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7123e2-5fe4-4571-b35e-1ed4fdd961a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d5b6b52-3e84-4214-9c19-83cb2ab95f83}" ma:internalName="TaxCatchAll" ma:showField="CatchAllData" ma:web="bc7123e2-5fe4-4571-b35e-1ed4fdd961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f8da14a-a552-414f-aa75-340d022d5ff3">
      <Terms xmlns="http://schemas.microsoft.com/office/infopath/2007/PartnerControls"/>
    </lcf76f155ced4ddcb4097134ff3c332f>
    <TaxCatchAll xmlns="bc7123e2-5fe4-4571-b35e-1ed4fdd961a0" xsi:nil="true"/>
  </documentManagement>
</p:properties>
</file>

<file path=customXml/itemProps1.xml><?xml version="1.0" encoding="utf-8"?>
<ds:datastoreItem xmlns:ds="http://schemas.openxmlformats.org/officeDocument/2006/customXml" ds:itemID="{C4C10305-F741-41E1-AA01-D3B2A4418579}">
  <ds:schemaRefs>
    <ds:schemaRef ds:uri="af8da14a-a552-414f-aa75-340d022d5ff3"/>
    <ds:schemaRef ds:uri="bc7123e2-5fe4-4571-b35e-1ed4fdd961a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F011B78-AD6A-4979-B7B0-BC87369487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4885C4-CCE6-42C1-9D45-A29483DB2169}">
  <ds:schemaRefs>
    <ds:schemaRef ds:uri="af8da14a-a552-414f-aa75-340d022d5ff3"/>
    <ds:schemaRef ds:uri="bc7123e2-5fe4-4571-b35e-1ed4fdd961a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2071</TotalTime>
  <Words>1067</Words>
  <Application>Microsoft Office PowerPoint</Application>
  <PresentationFormat>Grand écran</PresentationFormat>
  <Paragraphs>172</Paragraphs>
  <Slides>24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24</vt:i4>
      </vt:variant>
    </vt:vector>
  </HeadingPairs>
  <TitlesOfParts>
    <vt:vector size="37" baseType="lpstr">
      <vt:lpstr>Arial</vt:lpstr>
      <vt:lpstr>Calibri</vt:lpstr>
      <vt:lpstr>Calibri Light</vt:lpstr>
      <vt:lpstr>inherit</vt:lpstr>
      <vt:lpstr>Montserrat ExtraBold</vt:lpstr>
      <vt:lpstr>Segoe UI</vt:lpstr>
      <vt:lpstr>Wingdings</vt:lpstr>
      <vt:lpstr>Office Theme</vt:lpstr>
      <vt:lpstr>3_Office Theme</vt:lpstr>
      <vt:lpstr>4_Office Theme</vt:lpstr>
      <vt:lpstr>5_Office Theme</vt:lpstr>
      <vt:lpstr>2_Office Theme</vt:lpstr>
      <vt:lpstr>6_Office Theme</vt:lpstr>
      <vt:lpstr>S'initier au processus de création de REL de la fabrique REL :  une approche structurante qui stimule la créativité</vt:lpstr>
      <vt:lpstr>Déroulement</vt:lpstr>
      <vt:lpstr>La fabriqueREL </vt:lpstr>
      <vt:lpstr>la fabriqueREL c’est qui?</vt:lpstr>
      <vt:lpstr>Objectifs de la fabriqueREL</vt:lpstr>
      <vt:lpstr>Accompagner les équipes dans la création de REL</vt:lpstr>
      <vt:lpstr>Accompagnement des équipes</vt:lpstr>
      <vt:lpstr>Parcours de création en 6 étapes </vt:lpstr>
      <vt:lpstr>Les rôles des binômes (Trousse 0.1)</vt:lpstr>
      <vt:lpstr>La trousse de métaREL</vt:lpstr>
      <vt:lpstr>Parcours de création en 6 étapes </vt:lpstr>
      <vt:lpstr>Un travail collaboratif en continu</vt:lpstr>
      <vt:lpstr>Des questions?</vt:lpstr>
      <vt:lpstr>Présentation PowerPoint</vt:lpstr>
      <vt:lpstr>Trousse de métaREL pour les binômes</vt:lpstr>
      <vt:lpstr>L’univers des REL (Trousse 1.1)</vt:lpstr>
      <vt:lpstr>Fiche sommaire du projet (Trousse 1.2)</vt:lpstr>
      <vt:lpstr>Définir ses besoins de recherche de REL (Trousse 2.1) </vt:lpstr>
      <vt:lpstr>Partage des résultats de recherche (Trousse 2.2)</vt:lpstr>
      <vt:lpstr>Guide d’animation d’un Sprint de design (Trousse 3.1)</vt:lpstr>
      <vt:lpstr>Formulaire consentement images et voix (Trousse 4.1)</vt:lpstr>
      <vt:lpstr>Formulaire demande d’adaptation (Trousse 4.2)</vt:lpstr>
      <vt:lpstr>Liste de vérification avant dépôt (Trousse 5.1)</vt:lpstr>
      <vt:lpstr>Fiche de métadonnées (Trousse 6.1)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 Fabrique de ressources éducatives libres (REL)  pour le Québec et la francophonie</dc:title>
  <dc:creator>Marianne Dubé</dc:creator>
  <cp:lastModifiedBy>Claude Potvin</cp:lastModifiedBy>
  <cp:revision>4</cp:revision>
  <dcterms:created xsi:type="dcterms:W3CDTF">2020-02-01T01:44:25Z</dcterms:created>
  <dcterms:modified xsi:type="dcterms:W3CDTF">2022-05-23T07:27:12Z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0x01010025DC1DF9891D5B40B34D83E061E95155</vt:lpwstr>
  </property>
  <property fmtid="{D5CDD505-2E9C-101B-9397-08002B2CF9AE}" pid="3" name="MediaServiceImageTags">
    <vt:lpwstr/>
  </property>
</Properties>
</file>