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60" r:id="rId5"/>
    <p:sldId id="264" r:id="rId6"/>
    <p:sldId id="326" r:id="rId7"/>
    <p:sldId id="298" r:id="rId8"/>
    <p:sldId id="302" r:id="rId9"/>
    <p:sldId id="307" r:id="rId10"/>
    <p:sldId id="308" r:id="rId11"/>
    <p:sldId id="303" r:id="rId12"/>
    <p:sldId id="327" r:id="rId13"/>
    <p:sldId id="309" r:id="rId14"/>
    <p:sldId id="310" r:id="rId15"/>
    <p:sldId id="317" r:id="rId16"/>
    <p:sldId id="311" r:id="rId17"/>
    <p:sldId id="313" r:id="rId18"/>
    <p:sldId id="320" r:id="rId19"/>
    <p:sldId id="312" r:id="rId20"/>
    <p:sldId id="314" r:id="rId21"/>
    <p:sldId id="337" r:id="rId22"/>
    <p:sldId id="316" r:id="rId23"/>
    <p:sldId id="332" r:id="rId24"/>
    <p:sldId id="334" r:id="rId25"/>
    <p:sldId id="333" r:id="rId26"/>
    <p:sldId id="323" r:id="rId27"/>
    <p:sldId id="329" r:id="rId28"/>
    <p:sldId id="330" r:id="rId29"/>
    <p:sldId id="339" r:id="rId30"/>
    <p:sldId id="335" r:id="rId31"/>
    <p:sldId id="300" r:id="rId32"/>
    <p:sldId id="341" r:id="rId33"/>
    <p:sldId id="336" r:id="rId34"/>
    <p:sldId id="287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440"/>
    <a:srgbClr val="23A638"/>
    <a:srgbClr val="173557"/>
    <a:srgbClr val="FECC00"/>
    <a:srgbClr val="FFFFFF"/>
    <a:srgbClr val="E6E6E6"/>
    <a:srgbClr val="6BA5FF"/>
    <a:srgbClr val="9D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F907C-ECCD-4E76-9929-9F618F6A6EB8}" v="2" dt="2021-02-03T13:25:23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302" autoAdjust="0"/>
  </p:normalViewPr>
  <p:slideViewPr>
    <p:cSldViewPr snapToGrid="0">
      <p:cViewPr varScale="1">
        <p:scale>
          <a:sx n="77" d="100"/>
          <a:sy n="77" d="100"/>
        </p:scale>
        <p:origin x="105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S::urn:spo:anon#cc15d46dfde22fda6a97924accecb97aa275596bca1f8f2be96135c4bd2a5e5e::" providerId="AD" clId="Web-{EB0F907C-ECCD-4E76-9929-9F618F6A6EB8}"/>
    <pc:docChg chg="modSld">
      <pc:chgData name="Utilisateur invité" userId="S::urn:spo:anon#cc15d46dfde22fda6a97924accecb97aa275596bca1f8f2be96135c4bd2a5e5e::" providerId="AD" clId="Web-{EB0F907C-ECCD-4E76-9929-9F618F6A6EB8}" dt="2021-02-03T13:25:23.394" v="1" actId="14100"/>
      <pc:docMkLst>
        <pc:docMk/>
      </pc:docMkLst>
      <pc:sldChg chg="modSp">
        <pc:chgData name="Utilisateur invité" userId="S::urn:spo:anon#cc15d46dfde22fda6a97924accecb97aa275596bca1f8f2be96135c4bd2a5e5e::" providerId="AD" clId="Web-{EB0F907C-ECCD-4E76-9929-9F618F6A6EB8}" dt="2021-02-03T13:25:23.394" v="1" actId="14100"/>
        <pc:sldMkLst>
          <pc:docMk/>
          <pc:sldMk cId="4126210789" sldId="333"/>
        </pc:sldMkLst>
        <pc:spChg chg="mod">
          <ac:chgData name="Utilisateur invité" userId="S::urn:spo:anon#cc15d46dfde22fda6a97924accecb97aa275596bca1f8f2be96135c4bd2a5e5e::" providerId="AD" clId="Web-{EB0F907C-ECCD-4E76-9929-9F618F6A6EB8}" dt="2021-02-03T13:25:23.394" v="1" actId="14100"/>
          <ac:spMkLst>
            <pc:docMk/>
            <pc:sldMk cId="4126210789" sldId="33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DDDBE-9402-4A14-BCDD-AD783CD77FD8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D150-02AC-49EE-BBE3-1AFBFDC96B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70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D150-02AC-49EE-BBE3-1AFBFDC96B8F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963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D150-02AC-49EE-BBE3-1AFBFDC96B8F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9551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D150-02AC-49EE-BBE3-1AFBFDC96B8F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5803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D150-02AC-49EE-BBE3-1AFBFDC96B8F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577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D150-02AC-49EE-BBE3-1AFBFDC96B8F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36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D150-02AC-49EE-BBE3-1AFBFDC96B8F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4288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D150-02AC-49EE-BBE3-1AFBFDC96B8F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716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D150-02AC-49EE-BBE3-1AFBFDC96B8F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157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D150-02AC-49EE-BBE3-1AFBFDC96B8F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875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D150-02AC-49EE-BBE3-1AFBFDC96B8F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241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D150-02AC-49EE-BBE3-1AFBFDC96B8F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1959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D150-02AC-49EE-BBE3-1AFBFDC96B8F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459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0" y="1075038"/>
            <a:ext cx="3840000" cy="4872669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Titre 12"/>
          <p:cNvSpPr>
            <a:spLocks noGrp="1"/>
          </p:cNvSpPr>
          <p:nvPr>
            <p:ph type="title" hasCustomPrompt="1"/>
          </p:nvPr>
        </p:nvSpPr>
        <p:spPr>
          <a:xfrm>
            <a:off x="4035504" y="3040232"/>
            <a:ext cx="7318296" cy="1616386"/>
          </a:xfrm>
        </p:spPr>
        <p:txBody>
          <a:bodyPr anchor="b"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  <a:endParaRPr lang="fr-CA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036485" y="4656619"/>
            <a:ext cx="7317316" cy="1279045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 baseline="0"/>
            </a:lvl1pPr>
          </a:lstStyle>
          <a:p>
            <a:pPr lvl="0"/>
            <a:r>
              <a:rPr lang="fr-FR"/>
              <a:t>Nom de la personne</a:t>
            </a:r>
            <a:br>
              <a:rPr lang="fr-FR"/>
            </a:br>
            <a:r>
              <a:rPr lang="fr-FR"/>
              <a:t>Titre</a:t>
            </a:r>
            <a:br>
              <a:rPr lang="fr-FR"/>
            </a:br>
            <a:r>
              <a:rPr lang="fr-FR"/>
              <a:t>Unité administrative</a:t>
            </a:r>
          </a:p>
          <a:p>
            <a:pPr lvl="0"/>
            <a:r>
              <a:rPr lang="fr-FR"/>
              <a:t>Date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12420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838200" y="3144450"/>
            <a:ext cx="9918051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48175"/>
            <a:ext cx="10515600" cy="175418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Sous-titre_actif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21725" y="3644900"/>
            <a:ext cx="10532076" cy="69215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CA"/>
              <a:t>Titre de la page intercalaire</a:t>
            </a:r>
          </a:p>
        </p:txBody>
      </p:sp>
    </p:spTree>
    <p:extLst>
      <p:ext uri="{BB962C8B-B14F-4D97-AF65-F5344CB8AC3E}">
        <p14:creationId xmlns:p14="http://schemas.microsoft.com/office/powerpoint/2010/main" val="319497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4399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5CC86-47C5-405C-8C3B-A454901CF70E}" type="datetimeFigureOut">
              <a:rPr lang="fr-CA" smtClean="0"/>
              <a:pPr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43995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4399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A8EAFC-81DC-49F2-A588-2F44970C23CF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838200" y="3144450"/>
            <a:ext cx="9918051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48175"/>
            <a:ext cx="10515600" cy="175418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Sous-titre_actif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21725" y="3644900"/>
            <a:ext cx="10532076" cy="69215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Titre de la page intercalaire</a:t>
            </a:r>
          </a:p>
        </p:txBody>
      </p:sp>
    </p:spTree>
    <p:extLst>
      <p:ext uri="{BB962C8B-B14F-4D97-AF65-F5344CB8AC3E}">
        <p14:creationId xmlns:p14="http://schemas.microsoft.com/office/powerpoint/2010/main" val="26990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31638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B35CC86-47C5-405C-8C3B-A454901CF70E}" type="datetimeFigureOut">
              <a:rPr lang="fr-CA" smtClean="0"/>
              <a:pPr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31638"/>
            <a:ext cx="411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31638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DA8EAFC-81DC-49F2-A588-2F44970C23CF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838200" y="3144450"/>
            <a:ext cx="9918051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48175"/>
            <a:ext cx="10515600" cy="175418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Sous-titre_actif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21725" y="3644900"/>
            <a:ext cx="10532076" cy="69215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CA"/>
              <a:t>Titre de la page intercalaire</a:t>
            </a:r>
          </a:p>
        </p:txBody>
      </p:sp>
    </p:spTree>
    <p:extLst>
      <p:ext uri="{BB962C8B-B14F-4D97-AF65-F5344CB8AC3E}">
        <p14:creationId xmlns:p14="http://schemas.microsoft.com/office/powerpoint/2010/main" val="3957446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418137"/>
            <a:ext cx="2743200" cy="365125"/>
          </a:xfrm>
        </p:spPr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418137"/>
            <a:ext cx="4114800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18137"/>
            <a:ext cx="2743200" cy="365125"/>
          </a:xfrm>
        </p:spPr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838200" y="3144450"/>
            <a:ext cx="9918051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48175"/>
            <a:ext cx="10515600" cy="175418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Sous-titre_actif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21725" y="3644900"/>
            <a:ext cx="10532076" cy="69215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CA"/>
              <a:t>Titre de la page intercalaire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5"/>
          </p:nvPr>
        </p:nvSpPr>
        <p:spPr>
          <a:xfrm>
            <a:off x="0" y="1695450"/>
            <a:ext cx="12192000" cy="15621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514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418137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B35CC86-47C5-405C-8C3B-A454901CF70E}" type="datetimeFigureOut">
              <a:rPr lang="fr-CA" smtClean="0"/>
              <a:pPr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418137"/>
            <a:ext cx="411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18137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DA8EAFC-81DC-49F2-A588-2F44970C23CF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838200" y="3144450"/>
            <a:ext cx="9918051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48175"/>
            <a:ext cx="10515600" cy="175418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Sous-titre_actif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21725" y="3644900"/>
            <a:ext cx="10532076" cy="69215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CA"/>
              <a:t>Titre de la page intercalaire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5"/>
          </p:nvPr>
        </p:nvSpPr>
        <p:spPr>
          <a:xfrm>
            <a:off x="0" y="864974"/>
            <a:ext cx="12192000" cy="2460359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3659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316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5CC86-47C5-405C-8C3B-A454901CF70E}" type="datetimeFigureOut">
              <a:rPr lang="fr-CA" smtClean="0"/>
              <a:pPr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3163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316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A8EAFC-81DC-49F2-A588-2F44970C23CF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838200" y="3144450"/>
            <a:ext cx="9918051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48175"/>
            <a:ext cx="10515600" cy="175418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Sous-titre_actif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21725" y="3644900"/>
            <a:ext cx="10532076" cy="69215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Titre de la page intercalaire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5"/>
          </p:nvPr>
        </p:nvSpPr>
        <p:spPr>
          <a:xfrm>
            <a:off x="0" y="864974"/>
            <a:ext cx="12192000" cy="2460359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013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43995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B35CC86-47C5-405C-8C3B-A454901CF70E}" type="datetimeFigureOut">
              <a:rPr lang="fr-CA" smtClean="0"/>
              <a:pPr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43995"/>
            <a:ext cx="411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43995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DA8EAFC-81DC-49F2-A588-2F44970C23CF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838200" y="3144450"/>
            <a:ext cx="9918051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48175"/>
            <a:ext cx="10515600" cy="175418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Sous-titre_actif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21725" y="3644900"/>
            <a:ext cx="10532076" cy="69215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CA"/>
              <a:t>Titre de la page intercalaire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5"/>
          </p:nvPr>
        </p:nvSpPr>
        <p:spPr>
          <a:xfrm>
            <a:off x="0" y="864974"/>
            <a:ext cx="12192000" cy="2460359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9024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1170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B35CC86-47C5-405C-8C3B-A454901CF70E}" type="datetimeFigureOut">
              <a:rPr lang="fr-CA" smtClean="0"/>
              <a:pPr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DA8EAFC-81DC-49F2-A588-2F44970C23C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3010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5CC86-47C5-405C-8C3B-A454901CF70E}" type="datetimeFigureOut">
              <a:rPr lang="fr-CA" smtClean="0"/>
              <a:pPr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A8EAFC-81DC-49F2-A588-2F44970C23C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23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Titre 12"/>
          <p:cNvSpPr>
            <a:spLocks noGrp="1"/>
          </p:cNvSpPr>
          <p:nvPr>
            <p:ph type="title" hasCustomPrompt="1"/>
          </p:nvPr>
        </p:nvSpPr>
        <p:spPr>
          <a:xfrm>
            <a:off x="4035504" y="3040232"/>
            <a:ext cx="7318296" cy="1616386"/>
          </a:xfrm>
        </p:spPr>
        <p:txBody>
          <a:bodyPr anchor="b"/>
          <a:lstStyle>
            <a:lvl1pPr>
              <a:defRPr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  <a:endParaRPr lang="fr-CA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036485" y="4656619"/>
            <a:ext cx="7317316" cy="1279045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 baseline="0"/>
            </a:lvl1pPr>
          </a:lstStyle>
          <a:p>
            <a:pPr lvl="0"/>
            <a:r>
              <a:rPr lang="fr-FR"/>
              <a:t>Nom de la personne</a:t>
            </a:r>
            <a:br>
              <a:rPr lang="fr-FR"/>
            </a:br>
            <a:r>
              <a:rPr lang="fr-FR"/>
              <a:t>Titre</a:t>
            </a:r>
            <a:br>
              <a:rPr lang="fr-FR"/>
            </a:br>
            <a:r>
              <a:rPr lang="fr-FR"/>
              <a:t>Unité administrative</a:t>
            </a:r>
          </a:p>
          <a:p>
            <a:pPr lvl="0"/>
            <a:r>
              <a:rPr lang="fr-FR"/>
              <a:t>Date de la présentation</a:t>
            </a: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0" y="1075038"/>
            <a:ext cx="3840000" cy="4872669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895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B35CC86-47C5-405C-8C3B-A454901CF70E}" type="datetimeFigureOut">
              <a:rPr lang="fr-CA" smtClean="0"/>
              <a:pPr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DA8EAFC-81DC-49F2-A588-2F44970C23C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513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re contenu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325560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3651122"/>
            <a:ext cx="10515600" cy="252584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/>
              <a:t>Cliquez pour ajouter du texte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729209" y="679195"/>
            <a:ext cx="7463367" cy="159226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2909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re contenu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325560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3651122"/>
            <a:ext cx="10515600" cy="252584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/>
              <a:t>Cliquez pour ajouter du texte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729209" y="679195"/>
            <a:ext cx="7463367" cy="159226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9579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re contenu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32556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3651122"/>
            <a:ext cx="10515600" cy="252584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5CC86-47C5-405C-8C3B-A454901CF70E}" type="datetimeFigureOut">
              <a:rPr lang="fr-CA" smtClean="0"/>
              <a:pPr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A8EAFC-81DC-49F2-A588-2F44970C23CF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729209" y="679195"/>
            <a:ext cx="7463367" cy="159226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0576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re contenu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325560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3651122"/>
            <a:ext cx="10515600" cy="252584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B35CC86-47C5-405C-8C3B-A454901CF70E}" type="datetimeFigureOut">
              <a:rPr lang="fr-CA" smtClean="0"/>
              <a:pPr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DA8EAFC-81DC-49F2-A588-2F44970C23CF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729209" y="679195"/>
            <a:ext cx="7463367" cy="159226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8303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tenu im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06395" y="2047706"/>
            <a:ext cx="10515600" cy="25258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/>
              <a:t>Cliquez pour ajouter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4626363"/>
            <a:ext cx="12192001" cy="159226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5321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tenu imag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06395" y="2047706"/>
            <a:ext cx="10515600" cy="25258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/>
              <a:t>Cliquez pour ajouter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4626363"/>
            <a:ext cx="12192001" cy="159226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4371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tenu imag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06395" y="2047706"/>
            <a:ext cx="10515600" cy="25258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ajouter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4626363"/>
            <a:ext cx="12192001" cy="159226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1995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tenu imag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06395" y="2047706"/>
            <a:ext cx="10515600" cy="25258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ajouter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B35CC86-47C5-405C-8C3B-A454901CF70E}" type="datetimeFigureOut">
              <a:rPr lang="fr-CA" smtClean="0"/>
              <a:pPr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DA8EAFC-81DC-49F2-A588-2F44970C23CF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4626363"/>
            <a:ext cx="12192001" cy="159226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9127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mage contenu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6705600" cy="41797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ajouter du texte</a:t>
            </a:r>
          </a:p>
          <a:p>
            <a:pPr lvl="0"/>
            <a:r>
              <a:rPr lang="fr-FR"/>
              <a:t>Texte mis en évidence</a:t>
            </a:r>
          </a:p>
          <a:p>
            <a:pPr lvl="0"/>
            <a:r>
              <a:rPr lang="fr-FR"/>
              <a:t>Cliquez pour ajouter du texte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0" y="1825625"/>
            <a:ext cx="4480984" cy="417976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855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Titre 12"/>
          <p:cNvSpPr>
            <a:spLocks noGrp="1"/>
          </p:cNvSpPr>
          <p:nvPr>
            <p:ph type="title" hasCustomPrompt="1"/>
          </p:nvPr>
        </p:nvSpPr>
        <p:spPr>
          <a:xfrm>
            <a:off x="4035504" y="3040232"/>
            <a:ext cx="7318296" cy="1616386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  <a:endParaRPr lang="fr-CA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036485" y="4656619"/>
            <a:ext cx="7317316" cy="1279045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Nom de la personne</a:t>
            </a:r>
            <a:br>
              <a:rPr lang="fr-FR"/>
            </a:br>
            <a:r>
              <a:rPr lang="fr-FR"/>
              <a:t>Titre</a:t>
            </a:r>
            <a:br>
              <a:rPr lang="fr-FR"/>
            </a:br>
            <a:r>
              <a:rPr lang="fr-FR"/>
              <a:t>Unité administrative</a:t>
            </a:r>
          </a:p>
          <a:p>
            <a:pPr lvl="0"/>
            <a:r>
              <a:rPr lang="fr-FR"/>
              <a:t>Date de la présentation</a:t>
            </a: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0" y="1208313"/>
            <a:ext cx="3840000" cy="475572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8373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mage contenu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6705600" cy="41797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ajouter du texte</a:t>
            </a:r>
          </a:p>
          <a:p>
            <a:pPr lvl="0"/>
            <a:r>
              <a:rPr lang="fr-FR"/>
              <a:t>Texte mis en évidence</a:t>
            </a:r>
          </a:p>
          <a:p>
            <a:pPr lvl="0"/>
            <a:r>
              <a:rPr lang="fr-FR"/>
              <a:t>Cliquez pour ajouter du texte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0" y="1825625"/>
            <a:ext cx="4480984" cy="417976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4202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mage contenu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6705600" cy="4179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  <a:p>
            <a:pPr lvl="0"/>
            <a:r>
              <a:rPr lang="fr-FR"/>
              <a:t>Texte mis en évidence</a:t>
            </a:r>
          </a:p>
          <a:p>
            <a:pPr lvl="0"/>
            <a:r>
              <a:rPr lang="fr-FR"/>
              <a:t>Cliquez pour ajouter du texte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5CC86-47C5-405C-8C3B-A454901CF70E}" type="datetimeFigureOut">
              <a:rPr lang="fr-CA" smtClean="0"/>
              <a:pPr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A8EAFC-81DC-49F2-A588-2F44970C23CF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0" y="1825625"/>
            <a:ext cx="4480984" cy="417976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3369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mage contenu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6705600" cy="4179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  <a:p>
            <a:pPr lvl="0"/>
            <a:r>
              <a:rPr lang="fr-FR"/>
              <a:t>Texte mis en évidence</a:t>
            </a:r>
          </a:p>
          <a:p>
            <a:pPr lvl="0"/>
            <a:r>
              <a:rPr lang="fr-FR"/>
              <a:t>Cliquez pour ajouter du texte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B35CC86-47C5-405C-8C3B-A454901CF70E}" type="datetimeFigureOut">
              <a:rPr lang="fr-CA" smtClean="0"/>
              <a:pPr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DA8EAFC-81DC-49F2-A588-2F44970C23CF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0" y="1825625"/>
            <a:ext cx="4480984" cy="417976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7618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1124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6163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graphiqu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3"/>
          </p:nvPr>
        </p:nvSpPr>
        <p:spPr>
          <a:xfrm>
            <a:off x="838200" y="1828800"/>
            <a:ext cx="10515600" cy="4140200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CA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631096" y="5969000"/>
            <a:ext cx="9738097" cy="38735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CA"/>
              <a:t>Source de l’image</a:t>
            </a:r>
          </a:p>
        </p:txBody>
      </p:sp>
    </p:spTree>
    <p:extLst>
      <p:ext uri="{BB962C8B-B14F-4D97-AF65-F5344CB8AC3E}">
        <p14:creationId xmlns:p14="http://schemas.microsoft.com/office/powerpoint/2010/main" val="1936497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graphiqu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3"/>
          </p:nvPr>
        </p:nvSpPr>
        <p:spPr>
          <a:xfrm>
            <a:off x="838200" y="1828800"/>
            <a:ext cx="10515600" cy="4140200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CA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631096" y="5969000"/>
            <a:ext cx="9738097" cy="38735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CA"/>
              <a:t>Source de l’image</a:t>
            </a:r>
          </a:p>
        </p:txBody>
      </p:sp>
    </p:spTree>
    <p:extLst>
      <p:ext uri="{BB962C8B-B14F-4D97-AF65-F5344CB8AC3E}">
        <p14:creationId xmlns:p14="http://schemas.microsoft.com/office/powerpoint/2010/main" val="2209554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graphiqu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3"/>
          </p:nvPr>
        </p:nvSpPr>
        <p:spPr>
          <a:xfrm>
            <a:off x="838200" y="1828800"/>
            <a:ext cx="10515600" cy="4140200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CA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631096" y="5969000"/>
            <a:ext cx="9738097" cy="38735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Source de l’image</a:t>
            </a:r>
          </a:p>
        </p:txBody>
      </p:sp>
    </p:spTree>
    <p:extLst>
      <p:ext uri="{BB962C8B-B14F-4D97-AF65-F5344CB8AC3E}">
        <p14:creationId xmlns:p14="http://schemas.microsoft.com/office/powerpoint/2010/main" val="1971337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graphiqu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3"/>
          </p:nvPr>
        </p:nvSpPr>
        <p:spPr>
          <a:xfrm>
            <a:off x="838200" y="1828800"/>
            <a:ext cx="10515600" cy="4140200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CA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631096" y="5969000"/>
            <a:ext cx="9738097" cy="38735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CA"/>
              <a:t>Source de l’image</a:t>
            </a:r>
          </a:p>
        </p:txBody>
      </p:sp>
    </p:spTree>
    <p:extLst>
      <p:ext uri="{BB962C8B-B14F-4D97-AF65-F5344CB8AC3E}">
        <p14:creationId xmlns:p14="http://schemas.microsoft.com/office/powerpoint/2010/main" val="3077779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m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0" y="1841154"/>
            <a:ext cx="12192000" cy="410102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108887" y="5942013"/>
            <a:ext cx="9738097" cy="414338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fr-CA"/>
              <a:t>Source de l’image</a:t>
            </a:r>
          </a:p>
        </p:txBody>
      </p:sp>
    </p:spTree>
    <p:extLst>
      <p:ext uri="{BB962C8B-B14F-4D97-AF65-F5344CB8AC3E}">
        <p14:creationId xmlns:p14="http://schemas.microsoft.com/office/powerpoint/2010/main" val="9875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Titre 12"/>
          <p:cNvSpPr>
            <a:spLocks noGrp="1"/>
          </p:cNvSpPr>
          <p:nvPr>
            <p:ph type="title" hasCustomPrompt="1"/>
          </p:nvPr>
        </p:nvSpPr>
        <p:spPr>
          <a:xfrm>
            <a:off x="4035504" y="3040232"/>
            <a:ext cx="7318296" cy="1616386"/>
          </a:xfrm>
        </p:spPr>
        <p:txBody>
          <a:bodyPr anchor="b"/>
          <a:lstStyle>
            <a:lvl1pPr>
              <a:defRPr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  <a:endParaRPr lang="fr-CA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036485" y="4656619"/>
            <a:ext cx="7317316" cy="1279045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Nom de la personne</a:t>
            </a:r>
            <a:br>
              <a:rPr lang="fr-FR"/>
            </a:br>
            <a:r>
              <a:rPr lang="fr-FR"/>
              <a:t>Titre</a:t>
            </a:r>
            <a:br>
              <a:rPr lang="fr-FR"/>
            </a:br>
            <a:r>
              <a:rPr lang="fr-FR"/>
              <a:t>Unité administrative</a:t>
            </a:r>
          </a:p>
          <a:p>
            <a:pPr lvl="0"/>
            <a:r>
              <a:rPr lang="fr-FR"/>
              <a:t>Date de la présentation</a:t>
            </a: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0" y="1175656"/>
            <a:ext cx="3840000" cy="4788379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7574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mag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0" y="1841154"/>
            <a:ext cx="12192000" cy="410102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108887" y="5942013"/>
            <a:ext cx="9738097" cy="414338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CA"/>
              <a:t>Source de l’image</a:t>
            </a:r>
          </a:p>
        </p:txBody>
      </p:sp>
    </p:spTree>
    <p:extLst>
      <p:ext uri="{BB962C8B-B14F-4D97-AF65-F5344CB8AC3E}">
        <p14:creationId xmlns:p14="http://schemas.microsoft.com/office/powerpoint/2010/main" val="22132384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mag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0" y="1841154"/>
            <a:ext cx="12192000" cy="410102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108887" y="5942013"/>
            <a:ext cx="9738097" cy="414338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fr-CA"/>
              <a:t>Source de l’image</a:t>
            </a:r>
          </a:p>
        </p:txBody>
      </p:sp>
    </p:spTree>
    <p:extLst>
      <p:ext uri="{BB962C8B-B14F-4D97-AF65-F5344CB8AC3E}">
        <p14:creationId xmlns:p14="http://schemas.microsoft.com/office/powerpoint/2010/main" val="1350383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mag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0" y="1841154"/>
            <a:ext cx="12192000" cy="410102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108887" y="5942013"/>
            <a:ext cx="9738097" cy="414338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CA"/>
              <a:t>Source de l’image</a:t>
            </a:r>
          </a:p>
        </p:txBody>
      </p:sp>
    </p:spTree>
    <p:extLst>
      <p:ext uri="{BB962C8B-B14F-4D97-AF65-F5344CB8AC3E}">
        <p14:creationId xmlns:p14="http://schemas.microsoft.com/office/powerpoint/2010/main" val="173400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7304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0518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1578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5483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008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41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89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838200" y="2991592"/>
            <a:ext cx="10515600" cy="1616386"/>
          </a:xfrm>
        </p:spPr>
        <p:txBody>
          <a:bodyPr anchor="b"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  <a:endParaRPr lang="fr-CA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836085" y="4656619"/>
            <a:ext cx="7317316" cy="1279045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Nom de la personne</a:t>
            </a:r>
            <a:br>
              <a:rPr lang="fr-FR"/>
            </a:br>
            <a:r>
              <a:rPr lang="fr-FR"/>
              <a:t>Titre</a:t>
            </a:r>
            <a:br>
              <a:rPr lang="fr-FR"/>
            </a:br>
            <a:r>
              <a:rPr lang="fr-FR"/>
              <a:t>Unité administrative</a:t>
            </a:r>
          </a:p>
          <a:p>
            <a:pPr lvl="0"/>
            <a:r>
              <a:rPr lang="fr-FR"/>
              <a:t>Date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823598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9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-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943099" y="1844675"/>
            <a:ext cx="7510463" cy="3314700"/>
          </a:xfrm>
        </p:spPr>
        <p:txBody>
          <a:bodyPr>
            <a:normAutofit/>
          </a:bodyPr>
          <a:lstStyle>
            <a:lvl1pPr marL="0" indent="0" algn="ctr">
              <a:buNone/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997143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-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943099" y="1844675"/>
            <a:ext cx="7510463" cy="3314700"/>
          </a:xfrm>
        </p:spPr>
        <p:txBody>
          <a:bodyPr>
            <a:normAutofit/>
          </a:bodyPr>
          <a:lstStyle>
            <a:lvl1pPr marL="0" indent="0" algn="ctr">
              <a:buNone/>
              <a:defRPr sz="6600" b="1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3853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-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943099" y="1844675"/>
            <a:ext cx="7510463" cy="3314700"/>
          </a:xfrm>
        </p:spPr>
        <p:txBody>
          <a:bodyPr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26844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-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943099" y="1844675"/>
            <a:ext cx="7510463" cy="3314700"/>
          </a:xfrm>
        </p:spPr>
        <p:txBody>
          <a:bodyPr>
            <a:normAutofit/>
          </a:bodyPr>
          <a:lstStyle>
            <a:lvl1pPr marL="0" indent="0" algn="ctr">
              <a:buNone/>
              <a:defRPr sz="6600" b="1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3138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838200" y="2991592"/>
            <a:ext cx="10515600" cy="1616386"/>
          </a:xfrm>
        </p:spPr>
        <p:txBody>
          <a:bodyPr anchor="b"/>
          <a:lstStyle>
            <a:lvl1pPr>
              <a:defRPr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  <a:endParaRPr lang="fr-CA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836085" y="4656619"/>
            <a:ext cx="7317316" cy="1279045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Nom de la personne</a:t>
            </a:r>
            <a:br>
              <a:rPr lang="fr-FR"/>
            </a:br>
            <a:r>
              <a:rPr lang="fr-FR"/>
              <a:t>Titre</a:t>
            </a:r>
            <a:br>
              <a:rPr lang="fr-FR"/>
            </a:br>
            <a:r>
              <a:rPr lang="fr-FR"/>
              <a:t>Unité administrative</a:t>
            </a:r>
          </a:p>
          <a:p>
            <a:pPr lvl="0"/>
            <a:r>
              <a:rPr lang="fr-FR"/>
              <a:t>Date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56129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838200" y="2991592"/>
            <a:ext cx="10515600" cy="1616386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  <a:endParaRPr lang="fr-CA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836085" y="4656619"/>
            <a:ext cx="7317316" cy="1279045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Nom de la personne</a:t>
            </a:r>
            <a:br>
              <a:rPr lang="fr-FR"/>
            </a:br>
            <a:r>
              <a:rPr lang="fr-FR"/>
              <a:t>Titre</a:t>
            </a:r>
            <a:br>
              <a:rPr lang="fr-FR"/>
            </a:br>
            <a:r>
              <a:rPr lang="fr-FR"/>
              <a:t>Unité administrative</a:t>
            </a:r>
          </a:p>
          <a:p>
            <a:pPr lvl="0"/>
            <a:r>
              <a:rPr lang="fr-FR"/>
              <a:t>Date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07506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4035504" y="3144450"/>
            <a:ext cx="6720747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838200" y="2991592"/>
            <a:ext cx="10515600" cy="1616386"/>
          </a:xfrm>
        </p:spPr>
        <p:txBody>
          <a:bodyPr anchor="b"/>
          <a:lstStyle>
            <a:lvl1pPr>
              <a:defRPr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  <a:endParaRPr lang="fr-CA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836085" y="4656619"/>
            <a:ext cx="7317316" cy="1279045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Nom de la personne</a:t>
            </a:r>
            <a:br>
              <a:rPr lang="fr-FR"/>
            </a:br>
            <a:r>
              <a:rPr lang="fr-FR"/>
              <a:t>Titre</a:t>
            </a:r>
            <a:br>
              <a:rPr lang="fr-FR"/>
            </a:br>
            <a:r>
              <a:rPr lang="fr-FR"/>
              <a:t>Unité administrative</a:t>
            </a:r>
          </a:p>
          <a:p>
            <a:pPr lvl="0"/>
            <a:r>
              <a:rPr lang="fr-FR"/>
              <a:t>Date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94146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838200" y="3144450"/>
            <a:ext cx="9918051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4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48175"/>
            <a:ext cx="10515600" cy="175418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Sous-titre_actif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  <a:p>
            <a:pPr lvl="0"/>
            <a:r>
              <a:rPr lang="fr-FR"/>
              <a:t>Sous-titre_inactif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21725" y="3644900"/>
            <a:ext cx="10532076" cy="69215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CA"/>
              <a:t>Titre de la page intercalaire</a:t>
            </a:r>
          </a:p>
        </p:txBody>
      </p:sp>
    </p:spTree>
    <p:extLst>
      <p:ext uri="{BB962C8B-B14F-4D97-AF65-F5344CB8AC3E}">
        <p14:creationId xmlns:p14="http://schemas.microsoft.com/office/powerpoint/2010/main" val="386383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CC86-47C5-405C-8C3B-A454901CF70E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8EAFC-81DC-49F2-A588-2F44970C2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144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61" r:id="rId5"/>
    <p:sldLayoutId id="2147483676" r:id="rId6"/>
    <p:sldLayoutId id="2147483677" r:id="rId7"/>
    <p:sldLayoutId id="2147483678" r:id="rId8"/>
    <p:sldLayoutId id="2147483660" r:id="rId9"/>
    <p:sldLayoutId id="2147483670" r:id="rId10"/>
    <p:sldLayoutId id="2147483671" r:id="rId11"/>
    <p:sldLayoutId id="2147483672" r:id="rId12"/>
    <p:sldLayoutId id="2147483666" r:id="rId13"/>
    <p:sldLayoutId id="2147483667" r:id="rId14"/>
    <p:sldLayoutId id="2147483668" r:id="rId15"/>
    <p:sldLayoutId id="2147483669" r:id="rId16"/>
    <p:sldLayoutId id="2147483650" r:id="rId17"/>
    <p:sldLayoutId id="2147483679" r:id="rId18"/>
    <p:sldLayoutId id="2147483681" r:id="rId19"/>
    <p:sldLayoutId id="2147483680" r:id="rId20"/>
    <p:sldLayoutId id="2147483664" r:id="rId21"/>
    <p:sldLayoutId id="2147483684" r:id="rId22"/>
    <p:sldLayoutId id="2147483682" r:id="rId23"/>
    <p:sldLayoutId id="2147483683" r:id="rId24"/>
    <p:sldLayoutId id="2147483665" r:id="rId25"/>
    <p:sldLayoutId id="2147483687" r:id="rId26"/>
    <p:sldLayoutId id="2147483686" r:id="rId27"/>
    <p:sldLayoutId id="2147483685" r:id="rId28"/>
    <p:sldLayoutId id="2147483652" r:id="rId29"/>
    <p:sldLayoutId id="2147483688" r:id="rId30"/>
    <p:sldLayoutId id="2147483689" r:id="rId31"/>
    <p:sldLayoutId id="2147483690" r:id="rId32"/>
    <p:sldLayoutId id="2147483651" r:id="rId33"/>
    <p:sldLayoutId id="2147483653" r:id="rId34"/>
    <p:sldLayoutId id="2147483654" r:id="rId35"/>
    <p:sldLayoutId id="2147483699" r:id="rId36"/>
    <p:sldLayoutId id="2147483697" r:id="rId37"/>
    <p:sldLayoutId id="2147483698" r:id="rId38"/>
    <p:sldLayoutId id="2147483655" r:id="rId39"/>
    <p:sldLayoutId id="2147483693" r:id="rId40"/>
    <p:sldLayoutId id="2147483692" r:id="rId41"/>
    <p:sldLayoutId id="2147483691" r:id="rId42"/>
    <p:sldLayoutId id="2147483656" r:id="rId43"/>
    <p:sldLayoutId id="2147483694" r:id="rId44"/>
    <p:sldLayoutId id="2147483696" r:id="rId45"/>
    <p:sldLayoutId id="2147483695" r:id="rId46"/>
    <p:sldLayoutId id="2147483662" r:id="rId47"/>
    <p:sldLayoutId id="2147483700" r:id="rId48"/>
    <p:sldLayoutId id="2147483702" r:id="rId49"/>
    <p:sldLayoutId id="2147483701" r:id="rId50"/>
    <p:sldLayoutId id="2147483703" r:id="rId51"/>
    <p:sldLayoutId id="2147483704" r:id="rId52"/>
    <p:sldLayoutId id="2147483705" r:id="rId53"/>
    <p:sldLayoutId id="2147483706" r:id="rId5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hyperlink" Target="https://creativecommons.org/licenses/by/4.0/deed.fr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5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3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4.xml"/><Relationship Id="rId6" Type="http://schemas.openxmlformats.org/officeDocument/2006/relationships/image" Target="../media/image43.png"/><Relationship Id="rId5" Type="http://schemas.openxmlformats.org/officeDocument/2006/relationships/hyperlink" Target="https://fabriquerel.org/" TargetMode="Externa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5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8.xml"/><Relationship Id="rId7" Type="http://schemas.openxmlformats.org/officeDocument/2006/relationships/image" Target="../media/image4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hyperlink" Target="https://uwaterloo.ca/copyright-at-waterloo/fair-dealing-flowchart" TargetMode="External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hyperlink" Target="https://bib.umontreal.ca/gerer-diffuser/droit-auteu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bib.umontreal.ca/emprunter/document/demande-documents#article" TargetMode="External"/><Relationship Id="rId3" Type="http://schemas.openxmlformats.org/officeDocument/2006/relationships/slideLayout" Target="../slideLayouts/slideLayout25.xml"/><Relationship Id="rId7" Type="http://schemas.openxmlformats.org/officeDocument/2006/relationships/hyperlink" Target="https://bib.umontreal.ca/emprunter/peb" TargetMode="Externa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hyperlink" Target="https://bib.umontreal.ca/guides/types-documents/enregistrements-video" TargetMode="External"/><Relationship Id="rId5" Type="http://schemas.openxmlformats.org/officeDocument/2006/relationships/hyperlink" Target="https://bib.umontreal.ca/evaluer-analyser-rediger/ajouter-hyperliens?tab=275" TargetMode="External"/><Relationship Id="rId10" Type="http://schemas.openxmlformats.org/officeDocument/2006/relationships/hyperlink" Target="https://bib.umontreal.ca/guides/types-documents/images" TargetMode="External"/><Relationship Id="rId4" Type="http://schemas.openxmlformats.org/officeDocument/2006/relationships/hyperlink" Target="https://bib.umontreal.ca/travailler/soutien-informatique/proxy" TargetMode="External"/><Relationship Id="rId9" Type="http://schemas.openxmlformats.org/officeDocument/2006/relationships/hyperlink" Target="https://bib.umontreal.ca/guides/types-documents/re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0.xml"/><Relationship Id="rId7" Type="http://schemas.openxmlformats.org/officeDocument/2006/relationships/image" Target="../media/image2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3.xml"/><Relationship Id="rId7" Type="http://schemas.openxmlformats.org/officeDocument/2006/relationships/image" Target="../media/image2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6471" y="2398739"/>
            <a:ext cx="10515600" cy="1616386"/>
          </a:xfrm>
        </p:spPr>
        <p:txBody>
          <a:bodyPr/>
          <a:lstStyle/>
          <a:p>
            <a:r>
              <a:rPr lang="fr-CA" sz="3600" dirty="0">
                <a:latin typeface="Montserrat" panose="02000505000000020004" pitchFamily="2" charset="0"/>
              </a:rPr>
              <a:t>Respecter le droit d’auteur en contexte  d’enseignement                                       </a:t>
            </a:r>
            <a:endParaRPr lang="fr-CA" dirty="0">
              <a:latin typeface="Montserrat" panose="02000505000000020004" pitchFamily="2" charset="0"/>
            </a:endParaRPr>
          </a:p>
        </p:txBody>
      </p:sp>
      <p:sp>
        <p:nvSpPr>
          <p:cNvPr id="4" name="Espace réservé du texte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16471" y="4717061"/>
            <a:ext cx="5012056" cy="7708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Montserrat" panose="02000505000000020004" pitchFamily="2" charset="0"/>
              </a:rPr>
              <a:t>France Nadeau | Bibliothécaire | Droit d’auteur </a:t>
            </a:r>
          </a:p>
          <a:p>
            <a:r>
              <a:rPr lang="fr-CA" sz="1400" dirty="0">
                <a:latin typeface="Montserrat" panose="02000505000000020004" pitchFamily="2" charset="0"/>
              </a:rPr>
              <a:t>Direction des bibliothèques</a:t>
            </a:r>
          </a:p>
        </p:txBody>
      </p:sp>
      <p:pic>
        <p:nvPicPr>
          <p:cNvPr id="1026" name="Picture 2" descr="File:CC-BY icon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3" y="5907249"/>
            <a:ext cx="1240577" cy="4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66759" y="5839094"/>
            <a:ext cx="3511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Sauf indication contraire, le contenu de cette présentation est sous licence CC-BY</a:t>
            </a:r>
            <a:r>
              <a:rPr lang="fr-CA" sz="1000" dirty="0">
                <a:solidFill>
                  <a:srgbClr val="464646"/>
                </a:solidFill>
              </a:rPr>
              <a:t> </a:t>
            </a:r>
            <a:r>
              <a:rPr lang="fr-CA" sz="1000" dirty="0">
                <a:solidFill>
                  <a:srgbClr val="049CCF"/>
                </a:solidFill>
                <a:hlinkClick r:id="rId5"/>
              </a:rPr>
              <a:t>Licence </a:t>
            </a:r>
            <a:r>
              <a:rPr lang="fr-CA" sz="1000" dirty="0" err="1">
                <a:solidFill>
                  <a:srgbClr val="049CCF"/>
                </a:solidFill>
                <a:hlinkClick r:id="rId5"/>
              </a:rPr>
              <a:t>Creative</a:t>
            </a:r>
            <a:r>
              <a:rPr lang="fr-CA" sz="1000" dirty="0">
                <a:solidFill>
                  <a:srgbClr val="049CCF"/>
                </a:solidFill>
                <a:hlinkClick r:id="rId5"/>
              </a:rPr>
              <a:t> Commons Attribution 4.0 International</a:t>
            </a:r>
            <a:r>
              <a:rPr lang="fr-CA" sz="1000" dirty="0">
                <a:solidFill>
                  <a:srgbClr val="464646"/>
                </a:solidFill>
              </a:rPr>
              <a:t>.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5F508C-2722-48A2-8E78-F7AD4FCE08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44" y="5688653"/>
            <a:ext cx="2516698" cy="79729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A770388-C77F-4815-B7EA-4F2BEFEAE5E8}"/>
              </a:ext>
            </a:extLst>
          </p:cNvPr>
          <p:cNvSpPr txBox="1"/>
          <p:nvPr/>
        </p:nvSpPr>
        <p:spPr>
          <a:xfrm>
            <a:off x="4787547" y="4137967"/>
            <a:ext cx="251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CA" sz="900" dirty="0">
                <a:latin typeface="+mj-lt"/>
              </a:rPr>
            </a:br>
            <a:endParaRPr lang="fr-CA" sz="900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6471" y="4242848"/>
            <a:ext cx="318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Janvier 2021</a:t>
            </a:r>
          </a:p>
        </p:txBody>
      </p:sp>
    </p:spTree>
    <p:extLst>
      <p:ext uri="{BB962C8B-B14F-4D97-AF65-F5344CB8AC3E}">
        <p14:creationId xmlns:p14="http://schemas.microsoft.com/office/powerpoint/2010/main" val="324471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964330" y="2662762"/>
            <a:ext cx="8482484" cy="417904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Hyperliens vers le document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Utiliser des œuvres protégées dans un cours en respectant la loi sur le droit d’auteur</a:t>
            </a:r>
          </a:p>
        </p:txBody>
      </p:sp>
      <p:sp>
        <p:nvSpPr>
          <p:cNvPr id="2" name="Rectangle 1"/>
          <p:cNvSpPr/>
          <p:nvPr/>
        </p:nvSpPr>
        <p:spPr>
          <a:xfrm>
            <a:off x="2964330" y="4951622"/>
            <a:ext cx="338105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100" dirty="0">
                <a:latin typeface="Montserrat" panose="02000505000000020004" pitchFamily="2" charset="0"/>
              </a:rPr>
              <a:t>Présentations en classe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4330" y="3406327"/>
            <a:ext cx="243688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100" dirty="0">
                <a:latin typeface="Montserrat" panose="02000505000000020004" pitchFamily="2" charset="0"/>
              </a:rPr>
              <a:t>Licence </a:t>
            </a:r>
            <a:r>
              <a:rPr lang="fr-CA" sz="2100" dirty="0" err="1">
                <a:latin typeface="Montserrat" panose="02000505000000020004" pitchFamily="2" charset="0"/>
              </a:rPr>
              <a:t>Copibec</a:t>
            </a:r>
            <a:endParaRPr lang="fr-CA" sz="2100" dirty="0">
              <a:latin typeface="Montserrat" panose="02000505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330" y="4176466"/>
            <a:ext cx="373371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100" dirty="0">
                <a:latin typeface="Montserrat" panose="02000505000000020004" pitchFamily="2" charset="0"/>
              </a:rPr>
              <a:t>Licence des bibliothèques</a:t>
            </a:r>
          </a:p>
        </p:txBody>
      </p:sp>
      <p:sp>
        <p:nvSpPr>
          <p:cNvPr id="7" name="Ellipse 6"/>
          <p:cNvSpPr/>
          <p:nvPr/>
        </p:nvSpPr>
        <p:spPr>
          <a:xfrm>
            <a:off x="2361171" y="2606311"/>
            <a:ext cx="532562" cy="530807"/>
          </a:xfrm>
          <a:prstGeom prst="ellipse">
            <a:avLst/>
          </a:prstGeom>
          <a:solidFill>
            <a:srgbClr val="173557"/>
          </a:solidFill>
          <a:ln>
            <a:solidFill>
              <a:srgbClr val="17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1</a:t>
            </a:r>
          </a:p>
        </p:txBody>
      </p:sp>
      <p:sp>
        <p:nvSpPr>
          <p:cNvPr id="8" name="Ellipse 7"/>
          <p:cNvSpPr/>
          <p:nvPr/>
        </p:nvSpPr>
        <p:spPr>
          <a:xfrm>
            <a:off x="2342429" y="3343350"/>
            <a:ext cx="532562" cy="530807"/>
          </a:xfrm>
          <a:prstGeom prst="ellipse">
            <a:avLst/>
          </a:prstGeom>
          <a:solidFill>
            <a:srgbClr val="E7344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2</a:t>
            </a:r>
          </a:p>
        </p:txBody>
      </p:sp>
      <p:sp>
        <p:nvSpPr>
          <p:cNvPr id="9" name="Ellipse 8"/>
          <p:cNvSpPr/>
          <p:nvPr/>
        </p:nvSpPr>
        <p:spPr>
          <a:xfrm>
            <a:off x="2361171" y="4118659"/>
            <a:ext cx="532562" cy="530807"/>
          </a:xfrm>
          <a:prstGeom prst="ellipse">
            <a:avLst/>
          </a:prstGeom>
          <a:solidFill>
            <a:srgbClr val="23A63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3</a:t>
            </a:r>
          </a:p>
        </p:txBody>
      </p:sp>
      <p:sp>
        <p:nvSpPr>
          <p:cNvPr id="10" name="Ellipse 9"/>
          <p:cNvSpPr/>
          <p:nvPr/>
        </p:nvSpPr>
        <p:spPr>
          <a:xfrm>
            <a:off x="2337586" y="4893968"/>
            <a:ext cx="532562" cy="530807"/>
          </a:xfrm>
          <a:prstGeom prst="ellipse">
            <a:avLst/>
          </a:prstGeom>
          <a:solidFill>
            <a:srgbClr val="FE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220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3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Utiliser des œuvres protégées dans un cours en respectant la loi sur le droit d’auteur</a:t>
            </a:r>
          </a:p>
        </p:txBody>
      </p:sp>
      <p:pic>
        <p:nvPicPr>
          <p:cNvPr id="9218" name="Picture 2" descr="Lien, Url, Icône, Chaînes, Web, Internet, Se Connec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3846">
            <a:off x="932061" y="3763194"/>
            <a:ext cx="1195577" cy="11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994407" y="3146296"/>
            <a:ext cx="562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Livre électronique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94407" y="3901275"/>
            <a:ext cx="562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Article dans une revue en ligne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94407" y="4672569"/>
            <a:ext cx="562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Contenu disponible sur le web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69157" y="2087543"/>
            <a:ext cx="58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En ajoutant des hyperliens vers les œuvres protégées</a:t>
            </a:r>
          </a:p>
        </p:txBody>
      </p:sp>
      <p:sp>
        <p:nvSpPr>
          <p:cNvPr id="9" name="Ellipse 8"/>
          <p:cNvSpPr/>
          <p:nvPr/>
        </p:nvSpPr>
        <p:spPr>
          <a:xfrm>
            <a:off x="2108922" y="2006806"/>
            <a:ext cx="532562" cy="530807"/>
          </a:xfrm>
          <a:prstGeom prst="ellipse">
            <a:avLst/>
          </a:prstGeom>
          <a:solidFill>
            <a:srgbClr val="173557"/>
          </a:solidFill>
          <a:ln>
            <a:solidFill>
              <a:srgbClr val="17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98483" y="3535646"/>
            <a:ext cx="13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Montserrat" panose="02000505000000020004" pitchFamily="2" charset="0"/>
              </a:rPr>
              <a:t>Lien vers:</a:t>
            </a:r>
          </a:p>
        </p:txBody>
      </p:sp>
      <p:cxnSp>
        <p:nvCxnSpPr>
          <p:cNvPr id="12" name="Connecteur droit avec flèche 11"/>
          <p:cNvCxnSpPr>
            <a:endCxn id="3" idx="1"/>
          </p:cNvCxnSpPr>
          <p:nvPr/>
        </p:nvCxnSpPr>
        <p:spPr>
          <a:xfrm flipV="1">
            <a:off x="2317464" y="3330962"/>
            <a:ext cx="676943" cy="586628"/>
          </a:xfrm>
          <a:prstGeom prst="straightConnector1">
            <a:avLst/>
          </a:prstGeom>
          <a:ln w="57150">
            <a:solidFill>
              <a:srgbClr val="1735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8" idx="1"/>
          </p:cNvCxnSpPr>
          <p:nvPr/>
        </p:nvCxnSpPr>
        <p:spPr>
          <a:xfrm>
            <a:off x="2317464" y="4455273"/>
            <a:ext cx="676943" cy="401962"/>
          </a:xfrm>
          <a:prstGeom prst="straightConnector1">
            <a:avLst/>
          </a:prstGeom>
          <a:ln w="57150">
            <a:solidFill>
              <a:srgbClr val="1735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7" idx="1"/>
          </p:cNvCxnSpPr>
          <p:nvPr/>
        </p:nvCxnSpPr>
        <p:spPr>
          <a:xfrm flipV="1">
            <a:off x="2228126" y="4085941"/>
            <a:ext cx="766281" cy="155739"/>
          </a:xfrm>
          <a:prstGeom prst="straightConnector1">
            <a:avLst/>
          </a:prstGeom>
          <a:ln w="57150">
            <a:solidFill>
              <a:srgbClr val="1735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9325802" y="3677318"/>
            <a:ext cx="1121446" cy="408623"/>
          </a:xfrm>
          <a:prstGeom prst="roundRect">
            <a:avLst/>
          </a:prstGeom>
          <a:ln w="57150">
            <a:solidFill>
              <a:srgbClr val="17355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Simple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429298" y="4442180"/>
            <a:ext cx="2914454" cy="1021556"/>
          </a:xfrm>
          <a:prstGeom prst="roundRect">
            <a:avLst/>
          </a:prstGeom>
          <a:ln w="57150">
            <a:solidFill>
              <a:srgbClr val="17355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Offre des statistiques sur l’utilisation des collections 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27" y="2537613"/>
            <a:ext cx="1117484" cy="83811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671167" y="6188923"/>
            <a:ext cx="2169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latin typeface="Montserrat" panose="02000505000000020004" pitchFamily="2" charset="0"/>
              </a:rPr>
              <a:t>Images: Licence </a:t>
            </a:r>
            <a:r>
              <a:rPr lang="fr-CA" sz="900" dirty="0" err="1">
                <a:latin typeface="Montserrat" panose="02000505000000020004" pitchFamily="2" charset="0"/>
              </a:rPr>
              <a:t>Pixabay</a:t>
            </a:r>
            <a:r>
              <a:rPr lang="fr-CA" sz="9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</p:spTree>
    <p:extLst>
      <p:ext uri="{BB962C8B-B14F-4D97-AF65-F5344CB8AC3E}">
        <p14:creationId xmlns:p14="http://schemas.microsoft.com/office/powerpoint/2010/main" val="40795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Utiliser des œuvres protégées dans un cours en respectant la loi sur le droit d’auteur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30628" y="2977562"/>
            <a:ext cx="991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Montserrat" panose="02000505000000020004" pitchFamily="2" charset="0"/>
              </a:rPr>
              <a:t>Pour repérer une version électronique du document dont vous avez besoin,                                    consultez l’outil de recherche Sofia.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98408" y="4600745"/>
            <a:ext cx="512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>
                <a:latin typeface="Montserrat" panose="02000505000000020004" pitchFamily="2" charset="0"/>
              </a:rPr>
              <a:t>Faites une suggestion d’achat à votre bibliothécaire.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59433" y="5443007"/>
            <a:ext cx="643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CA" sz="1600" dirty="0">
                <a:latin typeface="Montserrat" panose="02000505000000020004" pitchFamily="2" charset="0"/>
              </a:rPr>
              <a:t>Consultez votre bibliothécaire pour trouver des sources d’information alternatives en format électronique.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69157" y="2087543"/>
            <a:ext cx="58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En ajoutant des hyperliens vers les œuvres protégées</a:t>
            </a:r>
          </a:p>
        </p:txBody>
      </p:sp>
      <p:sp>
        <p:nvSpPr>
          <p:cNvPr id="9" name="Ellipse 8"/>
          <p:cNvSpPr/>
          <p:nvPr/>
        </p:nvSpPr>
        <p:spPr>
          <a:xfrm>
            <a:off x="2108922" y="2006806"/>
            <a:ext cx="532562" cy="530807"/>
          </a:xfrm>
          <a:prstGeom prst="ellipse">
            <a:avLst/>
          </a:prstGeom>
          <a:solidFill>
            <a:srgbClr val="17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57870" y="3754774"/>
            <a:ext cx="4656083" cy="715089"/>
          </a:xfrm>
          <a:prstGeom prst="roundRect">
            <a:avLst/>
          </a:prstGeom>
          <a:noFill/>
          <a:ln w="38100">
            <a:solidFill>
              <a:srgbClr val="173557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>
                <a:latin typeface="Montserrat" panose="02000505000000020004" pitchFamily="2" charset="0"/>
              </a:rPr>
              <a:t>Vous ne trouvez pas de version électronique? </a:t>
            </a:r>
          </a:p>
        </p:txBody>
      </p:sp>
      <p:sp>
        <p:nvSpPr>
          <p:cNvPr id="11" name="Ellipse 10"/>
          <p:cNvSpPr/>
          <p:nvPr/>
        </p:nvSpPr>
        <p:spPr>
          <a:xfrm>
            <a:off x="5685488" y="4980203"/>
            <a:ext cx="790467" cy="437244"/>
          </a:xfrm>
          <a:prstGeom prst="ellipse">
            <a:avLst/>
          </a:prstGeom>
          <a:solidFill>
            <a:srgbClr val="173557"/>
          </a:solidFill>
          <a:ln>
            <a:solidFill>
              <a:srgbClr val="1735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36497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Utiliser des œuvres protégées dans un cours en respectant la loi sur le droit d’auteur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69157" y="2087543"/>
            <a:ext cx="58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En utilisant la licence </a:t>
            </a:r>
            <a:r>
              <a:rPr lang="fr-CA" b="1" dirty="0" err="1">
                <a:latin typeface="Montserrat" panose="02000505000000020004" pitchFamily="2" charset="0"/>
              </a:rPr>
              <a:t>Copibec</a:t>
            </a:r>
            <a:endParaRPr lang="fr-CA" b="1" dirty="0">
              <a:latin typeface="Montserrat" panose="02000505000000020004" pitchFamily="2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108922" y="2006806"/>
            <a:ext cx="532562" cy="530807"/>
          </a:xfrm>
          <a:prstGeom prst="ellipse">
            <a:avLst/>
          </a:prstGeom>
          <a:solidFill>
            <a:srgbClr val="E7344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453319" y="2894770"/>
            <a:ext cx="471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Montserrat" panose="02000505000000020004" pitchFamily="2" charset="0"/>
              </a:rPr>
              <a:t>Permet la diffusion d’une œuvre protégée aux étudiants d’un groupe-cours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32701" y="4242365"/>
            <a:ext cx="3319305" cy="7150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Jusqu’à 15% d’une œuvre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179675" y="5404620"/>
            <a:ext cx="2816127" cy="40862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Un chapitre de livre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809710" y="6033905"/>
            <a:ext cx="1663548" cy="476726"/>
          </a:xfrm>
          <a:prstGeom prst="roundRect">
            <a:avLst/>
          </a:prstGeom>
          <a:noFill/>
          <a:ln w="9525" cap="flat" cmpd="sng" algn="ctr">
            <a:solidFill>
              <a:srgbClr val="E7344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100" dirty="0">
                <a:solidFill>
                  <a:srgbClr val="E73440"/>
                </a:solidFill>
                <a:latin typeface="Montserrat" panose="02000505000000020004" pitchFamily="2" charset="0"/>
              </a:rPr>
              <a:t>Qui n’excède pas 20% du livre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470325" y="3992711"/>
            <a:ext cx="2616256" cy="37457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CA" sz="1600" dirty="0">
                <a:latin typeface="Montserrat" panose="02000505000000020004" pitchFamily="2" charset="0"/>
              </a:rPr>
              <a:t> Un article de revue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470325" y="4639289"/>
            <a:ext cx="1845001" cy="37457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CA" sz="1600" dirty="0">
                <a:latin typeface="Montserrat" panose="02000505000000020004" pitchFamily="2" charset="0"/>
              </a:rPr>
              <a:t> Une image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845618" y="4618219"/>
            <a:ext cx="2220189" cy="476726"/>
          </a:xfrm>
          <a:prstGeom prst="roundRect">
            <a:avLst/>
          </a:prstGeom>
          <a:noFill/>
          <a:ln w="9525" cap="flat" cmpd="sng" algn="ctr">
            <a:solidFill>
              <a:srgbClr val="E7344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100" dirty="0">
                <a:solidFill>
                  <a:srgbClr val="E73440"/>
                </a:solidFill>
                <a:latin typeface="Montserrat" panose="02000505000000020004" pitchFamily="2" charset="0"/>
              </a:rPr>
              <a:t>Illustration, figure ou graphique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547883" y="5217334"/>
            <a:ext cx="4595471" cy="37457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>
                <a:latin typeface="Montserrat" panose="02000505000000020004" pitchFamily="2" charset="0"/>
              </a:rPr>
              <a:t> Une entrée d’un ouvrage de référence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894329" y="2186200"/>
            <a:ext cx="2220189" cy="664012"/>
          </a:xfrm>
          <a:prstGeom prst="roundRect">
            <a:avLst/>
          </a:prstGeom>
          <a:solidFill>
            <a:srgbClr val="E7344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100" dirty="0">
                <a:latin typeface="Montserrat" panose="02000505000000020004" pitchFamily="2" charset="0"/>
              </a:rPr>
              <a:t>Sauf si cette œuvre figure sur la liste d’exclusions de </a:t>
            </a:r>
            <a:r>
              <a:rPr lang="fr-CA" sz="1100" dirty="0" err="1">
                <a:latin typeface="Montserrat" panose="02000505000000020004" pitchFamily="2" charset="0"/>
              </a:rPr>
              <a:t>Copibec</a:t>
            </a:r>
            <a:r>
              <a:rPr lang="fr-CA" sz="1100" dirty="0">
                <a:latin typeface="Montserrat" panose="02000505000000020004" pitchFamily="2" charset="0"/>
              </a:rPr>
              <a:t>.</a:t>
            </a:r>
          </a:p>
        </p:txBody>
      </p:sp>
      <p:cxnSp>
        <p:nvCxnSpPr>
          <p:cNvPr id="9219" name="Connecteur en angle 9218"/>
          <p:cNvCxnSpPr>
            <a:endCxn id="40" idx="2"/>
          </p:cNvCxnSpPr>
          <p:nvPr/>
        </p:nvCxnSpPr>
        <p:spPr>
          <a:xfrm flipV="1">
            <a:off x="8082710" y="2850212"/>
            <a:ext cx="921714" cy="237674"/>
          </a:xfrm>
          <a:prstGeom prst="bentConnector2">
            <a:avLst/>
          </a:prstGeom>
          <a:ln>
            <a:solidFill>
              <a:srgbClr val="E73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/>
          <p:cNvSpPr/>
          <p:nvPr/>
        </p:nvSpPr>
        <p:spPr>
          <a:xfrm>
            <a:off x="2286555" y="4945190"/>
            <a:ext cx="709858" cy="394801"/>
          </a:xfrm>
          <a:prstGeom prst="ellipse">
            <a:avLst/>
          </a:prstGeom>
          <a:solidFill>
            <a:srgbClr val="E7344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ou</a:t>
            </a:r>
          </a:p>
        </p:txBody>
      </p:sp>
      <p:cxnSp>
        <p:nvCxnSpPr>
          <p:cNvPr id="9224" name="Connecteur droit avec flèche 9223"/>
          <p:cNvCxnSpPr>
            <a:endCxn id="32" idx="0"/>
          </p:cNvCxnSpPr>
          <p:nvPr/>
        </p:nvCxnSpPr>
        <p:spPr>
          <a:xfrm>
            <a:off x="2641484" y="5864809"/>
            <a:ext cx="0" cy="169096"/>
          </a:xfrm>
          <a:prstGeom prst="straightConnector1">
            <a:avLst/>
          </a:prstGeom>
          <a:ln>
            <a:solidFill>
              <a:srgbClr val="E73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>
            <a:off x="8315326" y="4856582"/>
            <a:ext cx="306159" cy="0"/>
          </a:xfrm>
          <a:prstGeom prst="straightConnector1">
            <a:avLst/>
          </a:prstGeom>
          <a:ln>
            <a:solidFill>
              <a:srgbClr val="E73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6706687" y="5842842"/>
            <a:ext cx="4595471" cy="476726"/>
          </a:xfrm>
          <a:prstGeom prst="roundRect">
            <a:avLst/>
          </a:prstGeom>
          <a:solidFill>
            <a:srgbClr val="E7344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CA" dirty="0">
                <a:latin typeface="Montserrat" panose="02000505000000020004" pitchFamily="2" charset="0"/>
              </a:rPr>
              <a:t>Pour un besoin qui excède ces limites, faire une demande à </a:t>
            </a:r>
            <a:r>
              <a:rPr lang="fr-CA" dirty="0" err="1">
                <a:latin typeface="Montserrat" panose="02000505000000020004" pitchFamily="2" charset="0"/>
              </a:rPr>
              <a:t>Copibec</a:t>
            </a:r>
            <a:r>
              <a:rPr lang="fr-CA" dirty="0">
                <a:latin typeface="Montserrat" panose="02000505000000020004" pitchFamily="2" charset="0"/>
              </a:rPr>
              <a:t> ($).</a:t>
            </a:r>
          </a:p>
        </p:txBody>
      </p:sp>
    </p:spTree>
    <p:extLst>
      <p:ext uri="{BB962C8B-B14F-4D97-AF65-F5344CB8AC3E}">
        <p14:creationId xmlns:p14="http://schemas.microsoft.com/office/powerpoint/2010/main" val="28600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6" grpId="0" animBg="1"/>
      <p:bldP spid="37" grpId="0" animBg="1"/>
      <p:bldP spid="39" grpId="0" animBg="1"/>
      <p:bldP spid="40" grpId="0" animBg="1"/>
      <p:bldP spid="49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Utiliser des œuvres protégées dans un cours en respectant la loi sur le droit d’auteur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69157" y="2087543"/>
            <a:ext cx="58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En utilisant la licence </a:t>
            </a:r>
            <a:r>
              <a:rPr lang="fr-CA" b="1" dirty="0" err="1">
                <a:latin typeface="Montserrat" panose="02000505000000020004" pitchFamily="2" charset="0"/>
              </a:rPr>
              <a:t>Copibec</a:t>
            </a:r>
            <a:endParaRPr lang="fr-CA" b="1" dirty="0">
              <a:latin typeface="Montserrat" panose="02000505000000020004" pitchFamily="2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108922" y="2006806"/>
            <a:ext cx="532562" cy="530807"/>
          </a:xfrm>
          <a:prstGeom prst="ellipse">
            <a:avLst/>
          </a:prstGeom>
          <a:solidFill>
            <a:srgbClr val="E7344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81403" y="2894770"/>
            <a:ext cx="508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Permet la diffusion d’une œuvre protégée aux étudiants d’un groupe-cours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861358" y="4098013"/>
            <a:ext cx="304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Format papier 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61358" y="5210324"/>
            <a:ext cx="304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Format numérique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6847846" y="4806937"/>
            <a:ext cx="745694" cy="528019"/>
          </a:xfrm>
          <a:prstGeom prst="straightConnector1">
            <a:avLst/>
          </a:prstGeom>
          <a:ln w="57150">
            <a:solidFill>
              <a:srgbClr val="E7344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6943328" y="5556449"/>
            <a:ext cx="757280" cy="505037"/>
          </a:xfrm>
          <a:prstGeom prst="straightConnector1">
            <a:avLst/>
          </a:prstGeom>
          <a:ln w="57150">
            <a:solidFill>
              <a:srgbClr val="E7344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" descr="Mail, Message, Messagerie, Envoyer Le Message, Conta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750" y="5624453"/>
            <a:ext cx="622946" cy="6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9646115" y="6169154"/>
            <a:ext cx="2169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latin typeface="Montserrat" panose="02000505000000020004" pitchFamily="2" charset="0"/>
              </a:rPr>
              <a:t>Image: Licence </a:t>
            </a:r>
            <a:r>
              <a:rPr lang="fr-CA" sz="900" dirty="0" err="1">
                <a:latin typeface="Montserrat" panose="02000505000000020004" pitchFamily="2" charset="0"/>
              </a:rPr>
              <a:t>Pixabay</a:t>
            </a:r>
            <a:r>
              <a:rPr lang="fr-CA" sz="9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  <p:pic>
        <p:nvPicPr>
          <p:cNvPr id="3074" name="Picture 2" descr="Site Web, Page, Modèle, Internet, Web, Ordinateu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8" t="68918" r="2540" b="1834"/>
          <a:stretch/>
        </p:blipFill>
        <p:spPr bwMode="auto">
          <a:xfrm>
            <a:off x="7627840" y="4503837"/>
            <a:ext cx="780856" cy="6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408696" y="4684571"/>
            <a:ext cx="17843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dirty="0">
                <a:latin typeface="Montserrat" panose="02000505000000020004" pitchFamily="2" charset="0"/>
              </a:rPr>
              <a:t>Dépôt sur la plateforme numérique d’apprentissage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408696" y="5808968"/>
            <a:ext cx="1784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dirty="0">
                <a:latin typeface="Montserrat" panose="02000505000000020004" pitchFamily="2" charset="0"/>
              </a:rPr>
              <a:t>Envoi par courriel</a:t>
            </a:r>
          </a:p>
        </p:txBody>
      </p:sp>
    </p:spTree>
    <p:extLst>
      <p:ext uri="{BB962C8B-B14F-4D97-AF65-F5344CB8AC3E}">
        <p14:creationId xmlns:p14="http://schemas.microsoft.com/office/powerpoint/2010/main" val="19241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Utiliser des œuvres protégées dans un cours en respectant la loi sur le droit d’auteur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69157" y="2087543"/>
            <a:ext cx="58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En utilisant la licence </a:t>
            </a:r>
            <a:r>
              <a:rPr lang="fr-CA" b="1" dirty="0" err="1">
                <a:latin typeface="Montserrat" panose="02000505000000020004" pitchFamily="2" charset="0"/>
              </a:rPr>
              <a:t>Copibec</a:t>
            </a:r>
            <a:endParaRPr lang="fr-CA" b="1" dirty="0">
              <a:latin typeface="Montserrat" panose="02000505000000020004" pitchFamily="2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108922" y="2006806"/>
            <a:ext cx="532562" cy="530807"/>
          </a:xfrm>
          <a:prstGeom prst="ellipse">
            <a:avLst/>
          </a:prstGeom>
          <a:solidFill>
            <a:srgbClr val="E734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453319" y="2894770"/>
            <a:ext cx="471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Montserrat" panose="02000505000000020004" pitchFamily="2" charset="0"/>
              </a:rPr>
              <a:t>Permet la diffusion d’une œuvre protégée aux étudiants d’un groupe-cours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30417" y="4373058"/>
            <a:ext cx="2504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Numérisation que vous diffusez dans votre cours peut provenir  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50847" y="4096059"/>
            <a:ext cx="398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D’un document qui vous appartient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3266895" y="4373058"/>
            <a:ext cx="372847" cy="184666"/>
          </a:xfrm>
          <a:prstGeom prst="straightConnector1">
            <a:avLst/>
          </a:prstGeom>
          <a:ln w="57150">
            <a:solidFill>
              <a:srgbClr val="E7344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266895" y="4891249"/>
            <a:ext cx="372847" cy="0"/>
          </a:xfrm>
          <a:prstGeom prst="straightConnector1">
            <a:avLst/>
          </a:prstGeom>
          <a:ln w="57150">
            <a:solidFill>
              <a:srgbClr val="E7344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850847" y="4706583"/>
            <a:ext cx="398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D’un document des bibliothèques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850847" y="5298142"/>
            <a:ext cx="398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Du prêt entre bibliothèques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257054" y="5211814"/>
            <a:ext cx="382688" cy="190503"/>
          </a:xfrm>
          <a:prstGeom prst="straightConnector1">
            <a:avLst/>
          </a:prstGeom>
          <a:ln w="57150">
            <a:solidFill>
              <a:srgbClr val="E7344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249717" y="4449333"/>
            <a:ext cx="2628780" cy="919401"/>
          </a:xfrm>
          <a:prstGeom prst="roundRect">
            <a:avLst/>
          </a:prstGeom>
          <a:solidFill>
            <a:srgbClr val="E7344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200" dirty="0">
                <a:latin typeface="Montserrat" panose="02000505000000020004" pitchFamily="2" charset="0"/>
              </a:rPr>
              <a:t>Vous pouvez demander la numérisation de chapitres ou d’articles à partir de l’outil de recherche Sofia.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654293" y="4909033"/>
            <a:ext cx="372847" cy="0"/>
          </a:xfrm>
          <a:prstGeom prst="straightConnector1">
            <a:avLst/>
          </a:prstGeom>
          <a:ln w="57150">
            <a:solidFill>
              <a:srgbClr val="E7344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016689" y="5903851"/>
            <a:ext cx="860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E73440"/>
                </a:solidFill>
                <a:latin typeface="Montserrat" panose="02000505000000020004" pitchFamily="2" charset="0"/>
              </a:rPr>
              <a:t>Pour utiliser la licence </a:t>
            </a:r>
            <a:r>
              <a:rPr lang="fr-CA" b="1" dirty="0" err="1">
                <a:solidFill>
                  <a:srgbClr val="E73440"/>
                </a:solidFill>
                <a:latin typeface="Montserrat" panose="02000505000000020004" pitchFamily="2" charset="0"/>
              </a:rPr>
              <a:t>Copibec</a:t>
            </a:r>
            <a:r>
              <a:rPr lang="fr-CA" b="1" dirty="0">
                <a:solidFill>
                  <a:srgbClr val="E73440"/>
                </a:solidFill>
                <a:latin typeface="Montserrat" panose="02000505000000020004" pitchFamily="2" charset="0"/>
              </a:rPr>
              <a:t>, vous devez faire une déclaration: </a:t>
            </a:r>
            <a:r>
              <a:rPr lang="fr-CA" b="1" dirty="0">
                <a:latin typeface="Montserrat" panose="02000505000000020004" pitchFamily="2" charset="0"/>
              </a:rPr>
              <a:t>informez-vous à la bibliothèque de votre établissement! </a:t>
            </a:r>
            <a:endParaRPr lang="fr-CA" sz="1400" b="1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Utiliser des œuvres protégées dans un cours en respectant la loi sur le droit d’auteur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69157" y="2087543"/>
            <a:ext cx="58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En utilisant les licences des bibliothèques</a:t>
            </a:r>
          </a:p>
        </p:txBody>
      </p:sp>
      <p:sp>
        <p:nvSpPr>
          <p:cNvPr id="9" name="Ellipse 8"/>
          <p:cNvSpPr/>
          <p:nvPr/>
        </p:nvSpPr>
        <p:spPr>
          <a:xfrm>
            <a:off x="2108922" y="2006806"/>
            <a:ext cx="532562" cy="530807"/>
          </a:xfrm>
          <a:prstGeom prst="ellipse">
            <a:avLst/>
          </a:prstGeom>
          <a:solidFill>
            <a:srgbClr val="23A63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02676" y="3163613"/>
            <a:ext cx="3815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Montserrat" panose="02000505000000020004" pitchFamily="2" charset="0"/>
              </a:rPr>
              <a:t>Collections des bibliothèques:  </a:t>
            </a:r>
          </a:p>
          <a:p>
            <a:endParaRPr lang="fr-CA" dirty="0">
              <a:latin typeface="Montserrat" panose="02000505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Livres électroniques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Revues électroniques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Banques d’images numériques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034886" y="3238265"/>
            <a:ext cx="3436883" cy="1634490"/>
          </a:xfrm>
          <a:prstGeom prst="roundRect">
            <a:avLst/>
          </a:prstGeom>
          <a:solidFill>
            <a:srgbClr val="23A638"/>
          </a:solidFill>
          <a:ln>
            <a:solidFill>
              <a:srgbClr val="23A6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Les licences d’utilisations de plusieurs de ces ressources permettent des utilisations en contexte d’enseignement.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5757846" y="4067503"/>
            <a:ext cx="663975" cy="3939"/>
          </a:xfrm>
          <a:prstGeom prst="straightConnector1">
            <a:avLst/>
          </a:prstGeom>
          <a:ln w="57150">
            <a:solidFill>
              <a:srgbClr val="23A638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101738" y="5787254"/>
            <a:ext cx="7312215" cy="646986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Montserrat" panose="02000505000000020004" pitchFamily="2" charset="0"/>
              </a:rPr>
              <a:t>Pour connaître les possibilités d’utilisation pour une ressource en particulier: consultez votre bibliothécaire!</a:t>
            </a:r>
          </a:p>
        </p:txBody>
      </p:sp>
    </p:spTree>
    <p:extLst>
      <p:ext uri="{BB962C8B-B14F-4D97-AF65-F5344CB8AC3E}">
        <p14:creationId xmlns:p14="http://schemas.microsoft.com/office/powerpoint/2010/main" val="30157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Utiliser des œuvres protégées dans un cours en respectant la loi sur le droit d’auteur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69157" y="2087543"/>
            <a:ext cx="58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Présentations en classe </a:t>
            </a:r>
          </a:p>
        </p:txBody>
      </p:sp>
      <p:sp>
        <p:nvSpPr>
          <p:cNvPr id="9" name="Ellipse 8"/>
          <p:cNvSpPr/>
          <p:nvPr/>
        </p:nvSpPr>
        <p:spPr>
          <a:xfrm>
            <a:off x="2108922" y="2006806"/>
            <a:ext cx="532562" cy="530807"/>
          </a:xfrm>
          <a:prstGeom prst="ellipse">
            <a:avLst/>
          </a:prstGeom>
          <a:solidFill>
            <a:srgbClr val="FE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4</a:t>
            </a:r>
          </a:p>
        </p:txBody>
      </p:sp>
      <p:pic>
        <p:nvPicPr>
          <p:cNvPr id="17410" name="Picture 2" descr="Cinématographie, Cinéma, Appareil Phot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t="3252" r="38713" b="26431"/>
          <a:stretch/>
        </p:blipFill>
        <p:spPr bwMode="auto">
          <a:xfrm>
            <a:off x="744649" y="4606714"/>
            <a:ext cx="694774" cy="7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42377" y="2930735"/>
            <a:ext cx="3853909" cy="715089"/>
          </a:xfrm>
          <a:prstGeom prst="roundRect">
            <a:avLst/>
          </a:prstGeom>
          <a:solidFill>
            <a:srgbClr val="FECC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Il est possible de présenter en classe, sans autorisation: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37125" y="3992309"/>
            <a:ext cx="281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>
                <a:latin typeface="Montserrat" panose="02000505000000020004" pitchFamily="2" charset="0"/>
              </a:rPr>
              <a:t>Enregistrement sonore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30002" y="4770095"/>
            <a:ext cx="2816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>
                <a:latin typeface="Montserrat" panose="02000505000000020004" pitchFamily="2" charset="0"/>
              </a:rPr>
              <a:t>Film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37125" y="5566223"/>
            <a:ext cx="3211229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>
                <a:latin typeface="Montserrat" panose="02000505000000020004" pitchFamily="2" charset="0"/>
              </a:rPr>
              <a:t>Contenu provenant d’internet </a:t>
            </a:r>
            <a:r>
              <a:rPr lang="fr-CA" sz="1050" dirty="0">
                <a:latin typeface="Montserrat" panose="02000505000000020004" pitchFamily="2" charset="0"/>
              </a:rPr>
              <a:t>(ex.: YouTube, Daily Motion, etc.)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833396" y="2052839"/>
            <a:ext cx="3831523" cy="715089"/>
          </a:xfrm>
          <a:prstGeom prst="roundRect">
            <a:avLst/>
          </a:prstGeom>
          <a:solidFill>
            <a:srgbClr val="FECC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  <a:latin typeface="Montserrat" panose="02000505000000020004" pitchFamily="2" charset="0"/>
              </a:rPr>
              <a:t>… si l’on répond aux conditions suivantes :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48104" y="5947599"/>
            <a:ext cx="4297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A" sz="1100" dirty="0">
                <a:solidFill>
                  <a:srgbClr val="333333"/>
                </a:solidFill>
                <a:latin typeface="Montserrat" panose="02000505000000020004" pitchFamily="2" charset="0"/>
              </a:rPr>
              <a:t>Aucun avis sur le site, l’œuvre ou l’objet ne stipule qu’il est interdit de faire une telle présentation. </a:t>
            </a:r>
            <a:endParaRPr lang="fr-CA" sz="1100" b="0" i="0" dirty="0">
              <a:solidFill>
                <a:srgbClr val="333333"/>
              </a:solidFill>
              <a:effectLst/>
              <a:latin typeface="Montserrat" panose="02000505000000020004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8104" y="3002627"/>
            <a:ext cx="35862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A" sz="1100" dirty="0">
                <a:latin typeface="Montserrat" panose="02000505000000020004" pitchFamily="2" charset="0"/>
              </a:rPr>
              <a:t>L’utilisation est faite à des fins pédagogiques.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48104" y="3357072"/>
            <a:ext cx="48027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A" sz="1100" dirty="0">
                <a:solidFill>
                  <a:srgbClr val="333333"/>
                </a:solidFill>
                <a:latin typeface="Montserrat" panose="02000505000000020004" pitchFamily="2" charset="0"/>
              </a:rPr>
              <a:t>La diffusion est restreinte à un </a:t>
            </a:r>
            <a:r>
              <a:rPr lang="fr-CA" sz="1100" b="1" dirty="0">
                <a:solidFill>
                  <a:srgbClr val="333333"/>
                </a:solidFill>
                <a:latin typeface="Montserrat" panose="02000505000000020004" pitchFamily="2" charset="0"/>
              </a:rPr>
              <a:t>auditoire formé principalement d’étudiants et de personnel</a:t>
            </a:r>
            <a:r>
              <a:rPr lang="fr-CA" sz="1100" dirty="0">
                <a:solidFill>
                  <a:srgbClr val="333333"/>
                </a:solidFill>
                <a:latin typeface="Montserrat" panose="02000505000000020004" pitchFamily="2" charset="0"/>
              </a:rPr>
              <a:t> de l’UdeM.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48104" y="3848225"/>
            <a:ext cx="41024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A" sz="1100" dirty="0">
                <a:solidFill>
                  <a:srgbClr val="333333"/>
                </a:solidFill>
                <a:latin typeface="Montserrat" panose="02000505000000020004" pitchFamily="2" charset="0"/>
              </a:rPr>
              <a:t>La présentation a lieu </a:t>
            </a:r>
            <a:r>
              <a:rPr lang="fr-CA" sz="1100" b="1" dirty="0">
                <a:solidFill>
                  <a:srgbClr val="333333"/>
                </a:solidFill>
                <a:latin typeface="Montserrat" panose="02000505000000020004" pitchFamily="2" charset="0"/>
              </a:rPr>
              <a:t>dans les locaux de l’université.</a:t>
            </a:r>
            <a:r>
              <a:rPr lang="fr-CA" sz="1100" dirty="0">
                <a:solidFill>
                  <a:srgbClr val="333333"/>
                </a:solidFill>
                <a:latin typeface="Montserrat" panose="02000505000000020004" pitchFamily="2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48104" y="4195823"/>
            <a:ext cx="27494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A" sz="1100" dirty="0">
                <a:solidFill>
                  <a:srgbClr val="333333"/>
                </a:solidFill>
                <a:latin typeface="Montserrat" panose="02000505000000020004" pitchFamily="2" charset="0"/>
              </a:rPr>
              <a:t>Le document n’est pas contrefait.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48104" y="4554652"/>
            <a:ext cx="48973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A" sz="1100" dirty="0">
                <a:solidFill>
                  <a:srgbClr val="333333"/>
                </a:solidFill>
                <a:latin typeface="Montserrat" panose="02000505000000020004" pitchFamily="2" charset="0"/>
              </a:rPr>
              <a:t>Dans le cas du contenu trouvé sur internet: il est accessible gratuitement et légalement.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48104" y="5082759"/>
            <a:ext cx="39847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A" sz="1100" dirty="0">
                <a:solidFill>
                  <a:srgbClr val="333333"/>
                </a:solidFill>
                <a:latin typeface="Montserrat" panose="02000505000000020004" pitchFamily="2" charset="0"/>
              </a:rPr>
              <a:t>Aucun verrou numérique n’a été contourné pour reproduire le document afin de le projeter en classe.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48104" y="5554682"/>
            <a:ext cx="2589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A" sz="1100" dirty="0">
                <a:solidFill>
                  <a:srgbClr val="333333"/>
                </a:solidFill>
                <a:latin typeface="Montserrat" panose="02000505000000020004" pitchFamily="2" charset="0"/>
              </a:rPr>
              <a:t>La source est bien mentionnée.</a:t>
            </a:r>
          </a:p>
        </p:txBody>
      </p:sp>
      <p:pic>
        <p:nvPicPr>
          <p:cNvPr id="17412" name="Picture 4" descr="Notes, Note, Musique, Sheet Music, Musicale, 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5" y="3835245"/>
            <a:ext cx="1305363" cy="6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Écran, Vidéo, Ruisseau, Youtube, S'Abonner, Stream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13043" r="8782" b="17991"/>
          <a:stretch/>
        </p:blipFill>
        <p:spPr bwMode="auto">
          <a:xfrm>
            <a:off x="744649" y="5566223"/>
            <a:ext cx="733803" cy="62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54640" y="6299096"/>
            <a:ext cx="216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>
                <a:latin typeface="Montserrat" panose="02000505000000020004" pitchFamily="2" charset="0"/>
              </a:rPr>
              <a:t>Images: Licence </a:t>
            </a:r>
            <a:r>
              <a:rPr lang="fr-CA" sz="800" dirty="0" err="1">
                <a:latin typeface="Montserrat" panose="02000505000000020004" pitchFamily="2" charset="0"/>
              </a:rPr>
              <a:t>Pixabay</a:t>
            </a:r>
            <a:r>
              <a:rPr lang="fr-CA" sz="8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</p:spTree>
    <p:extLst>
      <p:ext uri="{BB962C8B-B14F-4D97-AF65-F5344CB8AC3E}">
        <p14:creationId xmlns:p14="http://schemas.microsoft.com/office/powerpoint/2010/main" val="35227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5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200" y="4038272"/>
            <a:ext cx="10515600" cy="1754188"/>
          </a:xfrm>
        </p:spPr>
        <p:txBody>
          <a:bodyPr>
            <a:normAutofit/>
          </a:bodyPr>
          <a:lstStyle/>
          <a:p>
            <a:r>
              <a:rPr lang="fr-CA" dirty="0">
                <a:latin typeface="Montserrat" panose="02000505000000020004" pitchFamily="2" charset="0"/>
              </a:rPr>
              <a:t>La loi sur le droit d’auteur</a:t>
            </a:r>
          </a:p>
          <a:p>
            <a:r>
              <a:rPr lang="fr-CA" dirty="0">
                <a:latin typeface="Montserrat" panose="02000505000000020004" pitchFamily="2" charset="0"/>
              </a:rPr>
              <a:t>Utilisations possibles dans les cours</a:t>
            </a:r>
          </a:p>
          <a:p>
            <a:r>
              <a:rPr lang="fr-CA" dirty="0">
                <a:solidFill>
                  <a:schemeClr val="accent1"/>
                </a:solidFill>
                <a:latin typeface="Montserrat" panose="02000505000000020004" pitchFamily="2" charset="0"/>
              </a:rPr>
              <a:t>Utilisations possibles en tout temps</a:t>
            </a:r>
          </a:p>
          <a:p>
            <a:r>
              <a:rPr lang="fr-CA" dirty="0">
                <a:latin typeface="Montserrat" panose="02000505000000020004" pitchFamily="2" charset="0"/>
              </a:rPr>
              <a:t>Demandes d’autorisation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821724" y="3171934"/>
            <a:ext cx="10532076" cy="692150"/>
          </a:xfrm>
        </p:spPr>
        <p:txBody>
          <a:bodyPr/>
          <a:lstStyle/>
          <a:p>
            <a:r>
              <a:rPr lang="fr-CA" dirty="0">
                <a:solidFill>
                  <a:schemeClr val="tx1"/>
                </a:solidFill>
                <a:latin typeface="Montserrat" panose="02000505000000020004" pitchFamily="2" charset="0"/>
              </a:rPr>
              <a:t>Au menu</a:t>
            </a:r>
          </a:p>
        </p:txBody>
      </p:sp>
    </p:spTree>
    <p:extLst>
      <p:ext uri="{BB962C8B-B14F-4D97-AF65-F5344CB8AC3E}">
        <p14:creationId xmlns:p14="http://schemas.microsoft.com/office/powerpoint/2010/main" val="2749500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Utilisations possibles en tout temps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69157" y="3345569"/>
            <a:ext cx="672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Utilisation d’une partie non importante d’une œuvre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8922" y="3264832"/>
            <a:ext cx="532562" cy="530807"/>
          </a:xfrm>
          <a:prstGeom prst="rect">
            <a:avLst/>
          </a:prstGeom>
          <a:solidFill>
            <a:srgbClr val="1735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2108922" y="4221526"/>
            <a:ext cx="532562" cy="530807"/>
          </a:xfrm>
          <a:prstGeom prst="rect">
            <a:avLst/>
          </a:prstGeom>
          <a:solidFill>
            <a:srgbClr val="E734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69157" y="4302263"/>
            <a:ext cx="58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Utilisation équitable d’une œuvre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69157" y="2418729"/>
            <a:ext cx="58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Œuvres dont l’utilisation est libre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08922" y="2337992"/>
            <a:ext cx="532562" cy="530807"/>
          </a:xfrm>
          <a:prstGeom prst="rect">
            <a:avLst/>
          </a:prstGeom>
          <a:solidFill>
            <a:srgbClr val="23A638"/>
          </a:solidFill>
          <a:ln>
            <a:solidFill>
              <a:srgbClr val="23A63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59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5" grpId="0" animBg="1"/>
      <p:bldP spid="7" grpId="0"/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200" y="4038272"/>
            <a:ext cx="10515600" cy="1754188"/>
          </a:xfrm>
        </p:spPr>
        <p:txBody>
          <a:bodyPr>
            <a:normAutofit/>
          </a:bodyPr>
          <a:lstStyle/>
          <a:p>
            <a:r>
              <a:rPr lang="fr-CA" dirty="0">
                <a:latin typeface="Montserrat" panose="02000505000000020004" pitchFamily="2" charset="0"/>
              </a:rPr>
              <a:t>La loi sur le droit d’auteur</a:t>
            </a:r>
          </a:p>
          <a:p>
            <a:r>
              <a:rPr lang="fr-CA" dirty="0">
                <a:latin typeface="Montserrat" panose="02000505000000020004" pitchFamily="2" charset="0"/>
              </a:rPr>
              <a:t>Utilisations possibles dans les cours</a:t>
            </a:r>
          </a:p>
          <a:p>
            <a:r>
              <a:rPr lang="fr-CA" dirty="0">
                <a:latin typeface="Montserrat" panose="02000505000000020004" pitchFamily="2" charset="0"/>
              </a:rPr>
              <a:t>Utilisations possibles en tout temps</a:t>
            </a:r>
          </a:p>
          <a:p>
            <a:r>
              <a:rPr lang="fr-CA" dirty="0">
                <a:latin typeface="Montserrat" panose="02000505000000020004" pitchFamily="2" charset="0"/>
              </a:rPr>
              <a:t>Demandes d’autorisation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821724" y="3171934"/>
            <a:ext cx="10532076" cy="692150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Au menu</a:t>
            </a:r>
          </a:p>
        </p:txBody>
      </p:sp>
    </p:spTree>
    <p:extLst>
      <p:ext uri="{BB962C8B-B14F-4D97-AF65-F5344CB8AC3E}">
        <p14:creationId xmlns:p14="http://schemas.microsoft.com/office/powerpoint/2010/main" val="3826448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Usages permis dans tous les contextes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2495" y="1831367"/>
            <a:ext cx="532562" cy="530807"/>
          </a:xfrm>
          <a:prstGeom prst="rect">
            <a:avLst/>
          </a:prstGeom>
          <a:solidFill>
            <a:srgbClr val="23A63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42730" y="1912104"/>
            <a:ext cx="58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Œuvres dont l’utilisation est libre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42730" y="2636004"/>
            <a:ext cx="655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Montserrat" panose="02000505000000020004" pitchFamily="2" charset="0"/>
              </a:rPr>
              <a:t>Certaines œuvres peuvent être utilisées librement, sans avoir à: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6490" y="3404532"/>
            <a:ext cx="4775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Faire de demande d’autorisation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4102" y="3392994"/>
            <a:ext cx="353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ctr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Payer des redevances </a:t>
            </a:r>
          </a:p>
        </p:txBody>
      </p:sp>
      <p:sp>
        <p:nvSpPr>
          <p:cNvPr id="14" name="Ellipse 13"/>
          <p:cNvSpPr/>
          <p:nvPr/>
        </p:nvSpPr>
        <p:spPr>
          <a:xfrm>
            <a:off x="5938576" y="3293714"/>
            <a:ext cx="773722" cy="594097"/>
          </a:xfrm>
          <a:prstGeom prst="ellipse">
            <a:avLst/>
          </a:prstGeom>
          <a:solidFill>
            <a:srgbClr val="23A63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ou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261167" y="4620030"/>
            <a:ext cx="203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Montserrat" panose="02000505000000020004" pitchFamily="2" charset="0"/>
              </a:rPr>
              <a:t>C’est le cas des: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61167" y="5090075"/>
            <a:ext cx="4229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Œuvres du domaine public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61167" y="5660834"/>
            <a:ext cx="5804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Œuvres sous licence </a:t>
            </a:r>
            <a:r>
              <a:rPr lang="fr-CA" dirty="0" err="1">
                <a:latin typeface="Montserrat" panose="02000505000000020004" pitchFamily="2" charset="0"/>
              </a:rPr>
              <a:t>Creative</a:t>
            </a:r>
            <a:r>
              <a:rPr lang="fr-CA" dirty="0">
                <a:latin typeface="Montserrat" panose="02000505000000020004" pitchFamily="2" charset="0"/>
              </a:rPr>
              <a:t> Commons</a:t>
            </a:r>
          </a:p>
        </p:txBody>
      </p:sp>
      <p:pic>
        <p:nvPicPr>
          <p:cNvPr id="6150" name="Picture 6" descr="Sac, De Trésorerie, L'Argent, Payer, Pai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58" y="3132091"/>
            <a:ext cx="495686" cy="8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ocument, Papier, Contrat, Juridiques, Écrit, La Lo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48" y="3222526"/>
            <a:ext cx="561787" cy="71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reative Commons, Cc, Caractèr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56" y="5603351"/>
            <a:ext cx="552659" cy="5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ublic Domain Mark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64" y="4998448"/>
            <a:ext cx="492198" cy="49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658641" y="6156010"/>
            <a:ext cx="2169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latin typeface="Montserrat" panose="02000505000000020004" pitchFamily="2" charset="0"/>
              </a:rPr>
              <a:t>Images: Licence </a:t>
            </a:r>
            <a:r>
              <a:rPr lang="fr-CA" sz="900" dirty="0" err="1">
                <a:latin typeface="Montserrat" panose="02000505000000020004" pitchFamily="2" charset="0"/>
              </a:rPr>
              <a:t>Pixabay</a:t>
            </a:r>
            <a:r>
              <a:rPr lang="fr-CA" sz="9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</p:spTree>
    <p:extLst>
      <p:ext uri="{BB962C8B-B14F-4D97-AF65-F5344CB8AC3E}">
        <p14:creationId xmlns:p14="http://schemas.microsoft.com/office/powerpoint/2010/main" val="255988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Usages permis dans tous les contextes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2495" y="1831367"/>
            <a:ext cx="532562" cy="530807"/>
          </a:xfrm>
          <a:prstGeom prst="rect">
            <a:avLst/>
          </a:prstGeom>
          <a:solidFill>
            <a:srgbClr val="23A63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42730" y="1912104"/>
            <a:ext cx="58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Œuvres dont l’utilisation est libre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623811" y="3264797"/>
            <a:ext cx="936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Une œuvre est dans le domaine public quand elle n’est pas protégée </a:t>
            </a:r>
            <a:r>
              <a:rPr lang="fr-CA" dirty="0">
                <a:latin typeface="Montserrat" panose="02000505000000020004" pitchFamily="2" charset="0"/>
              </a:rPr>
              <a:t>par le droit d’auteur, soit parce que :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94742" y="4178709"/>
            <a:ext cx="571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Le titulaire des droits a renoncé à ses droits.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94743" y="4786288"/>
            <a:ext cx="520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Le droit d’auteur a expiré.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01252" y="5393867"/>
            <a:ext cx="806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Au Canada, c’est généralement 50 ans après le décès de l’auteur.</a:t>
            </a:r>
            <a:endParaRPr lang="fr-CA" sz="1200" dirty="0">
              <a:latin typeface="Montserrat" panose="02000505000000020004" pitchFamily="2" charset="0"/>
            </a:endParaRPr>
          </a:p>
        </p:txBody>
      </p:sp>
      <p:pic>
        <p:nvPicPr>
          <p:cNvPr id="6148" name="Picture 4" descr="Sablier, Horloge De Sable, Montre Sable, Minuter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672491"/>
            <a:ext cx="392839" cy="61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116879" y="2512277"/>
            <a:ext cx="2133272" cy="408623"/>
          </a:xfrm>
          <a:prstGeom prst="roundRect">
            <a:avLst/>
          </a:prstGeom>
          <a:solidFill>
            <a:srgbClr val="23A63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Montserrat" panose="02000505000000020004" pitchFamily="2" charset="0"/>
              </a:rPr>
              <a:t>Domaine public </a:t>
            </a:r>
            <a:endParaRPr lang="fr-CA" dirty="0">
              <a:latin typeface="Montserrat" panose="02000505000000020004" pitchFamily="2" charset="0"/>
            </a:endParaRPr>
          </a:p>
        </p:txBody>
      </p:sp>
      <p:pic>
        <p:nvPicPr>
          <p:cNvPr id="14" name="Picture 14" descr="Public Domain Mark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89" y="2497138"/>
            <a:ext cx="492198" cy="49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601253" y="5947865"/>
            <a:ext cx="702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Varie selon le type d’œuvre. (</a:t>
            </a:r>
            <a:r>
              <a:rPr lang="fr-CA" sz="1200" dirty="0">
                <a:latin typeface="Montserrat" panose="02000505000000020004" pitchFamily="2" charset="0"/>
              </a:rPr>
              <a:t>ex.: pour un enregistrement sonore, le droit d’auteur expire 75 ans après la première publication)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658641" y="6224864"/>
            <a:ext cx="2169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latin typeface="Montserrat" panose="02000505000000020004" pitchFamily="2" charset="0"/>
              </a:rPr>
              <a:t>Images: Licence </a:t>
            </a:r>
            <a:r>
              <a:rPr lang="fr-CA" sz="900" dirty="0" err="1">
                <a:latin typeface="Montserrat" panose="02000505000000020004" pitchFamily="2" charset="0"/>
              </a:rPr>
              <a:t>Pixabay</a:t>
            </a:r>
            <a:r>
              <a:rPr lang="fr-CA" sz="9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</p:spTree>
    <p:extLst>
      <p:ext uri="{BB962C8B-B14F-4D97-AF65-F5344CB8AC3E}">
        <p14:creationId xmlns:p14="http://schemas.microsoft.com/office/powerpoint/2010/main" val="9890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Usages permis dans tous les contextes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2495" y="1831367"/>
            <a:ext cx="532562" cy="530807"/>
          </a:xfrm>
          <a:prstGeom prst="rect">
            <a:avLst/>
          </a:prstGeom>
          <a:solidFill>
            <a:srgbClr val="23A63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42730" y="1912104"/>
            <a:ext cx="58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Œuvres dont l’utilisation est libre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573849" y="2588836"/>
            <a:ext cx="3535168" cy="408623"/>
          </a:xfrm>
          <a:prstGeom prst="roundRect">
            <a:avLst/>
          </a:prstGeom>
          <a:solidFill>
            <a:srgbClr val="23A63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dirty="0">
                <a:latin typeface="Montserrat" panose="02000505000000020004" pitchFamily="2" charset="0"/>
              </a:rPr>
              <a:t>Licences </a:t>
            </a:r>
            <a:r>
              <a:rPr lang="fr-CA" i="1" dirty="0" err="1">
                <a:latin typeface="Montserrat" panose="02000505000000020004" pitchFamily="2" charset="0"/>
              </a:rPr>
              <a:t>Creative</a:t>
            </a:r>
            <a:r>
              <a:rPr lang="fr-CA" i="1" dirty="0">
                <a:latin typeface="Montserrat" panose="02000505000000020004" pitchFamily="2" charset="0"/>
              </a:rPr>
              <a:t> Commons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86742" y="3392321"/>
            <a:ext cx="403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Attribuées par l’auteur à son œuvre.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86742" y="3921620"/>
            <a:ext cx="4338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Accorde certains droits aux utilisateurs, tels que: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1082" t="2210" r="1604" b="2583"/>
          <a:stretch/>
        </p:blipFill>
        <p:spPr>
          <a:xfrm>
            <a:off x="6109397" y="2238558"/>
            <a:ext cx="5562041" cy="420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9967964" y="6400362"/>
            <a:ext cx="2622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latin typeface="Montserrat" panose="02000505000000020004" pitchFamily="2" charset="0"/>
              </a:rPr>
              <a:t>Source : </a:t>
            </a:r>
            <a:r>
              <a:rPr lang="fr-CA" sz="1200" dirty="0">
                <a:latin typeface="Montserrat" panose="02000505000000020004" pitchFamily="2" charset="0"/>
                <a:hlinkClick r:id="rId5"/>
              </a:rPr>
              <a:t>La </a:t>
            </a:r>
            <a:r>
              <a:rPr lang="fr-CA" sz="1200" dirty="0" err="1">
                <a:latin typeface="Montserrat" panose="02000505000000020004" pitchFamily="2" charset="0"/>
                <a:hlinkClick r:id="rId5"/>
              </a:rPr>
              <a:t>fabriqueREL</a:t>
            </a:r>
            <a:endParaRPr lang="fr-CA" sz="1200" dirty="0">
              <a:latin typeface="Montserrat" panose="02000505000000020004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50415" y="4626022"/>
            <a:ext cx="192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latin typeface="Montserrat" panose="02000505000000020004" pitchFamily="2" charset="0"/>
              </a:rPr>
              <a:t>Utilisation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750415" y="4933799"/>
            <a:ext cx="192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latin typeface="Montserrat" panose="02000505000000020004" pitchFamily="2" charset="0"/>
              </a:rPr>
              <a:t>Diffusion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747566" y="5241576"/>
            <a:ext cx="192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latin typeface="Montserrat" panose="02000505000000020004" pitchFamily="2" charset="0"/>
              </a:rPr>
              <a:t>Adaptation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747566" y="5562767"/>
            <a:ext cx="192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latin typeface="Montserrat" panose="02000505000000020004" pitchFamily="2" charset="0"/>
              </a:rPr>
              <a:t>Modification </a:t>
            </a:r>
          </a:p>
        </p:txBody>
      </p:sp>
      <p:pic>
        <p:nvPicPr>
          <p:cNvPr id="20" name="Picture 10" descr="Creative Commons, Cc, Caractèr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4" y="2687516"/>
            <a:ext cx="552659" cy="5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4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Utilisations possibles en tout temps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69157" y="2087543"/>
            <a:ext cx="58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Utiliser une partie non importante d’une œuvre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8922" y="2006806"/>
            <a:ext cx="532562" cy="530807"/>
          </a:xfrm>
          <a:prstGeom prst="rect">
            <a:avLst/>
          </a:prstGeom>
          <a:solidFill>
            <a:srgbClr val="1735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2971" y="2919185"/>
            <a:ext cx="5000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La </a:t>
            </a:r>
            <a:r>
              <a:rPr lang="fr-CA" i="1" dirty="0">
                <a:latin typeface="Montserrat" panose="02000505000000020004" pitchFamily="2" charset="0"/>
              </a:rPr>
              <a:t>Loi sur le droit d’auteur</a:t>
            </a:r>
            <a:r>
              <a:rPr lang="fr-CA" dirty="0">
                <a:latin typeface="Montserrat" panose="02000505000000020004" pitchFamily="2" charset="0"/>
              </a:rPr>
              <a:t> protège la totalité ou toute partie importante d’une œuvre.</a:t>
            </a:r>
          </a:p>
        </p:txBody>
      </p:sp>
      <p:pic>
        <p:nvPicPr>
          <p:cNvPr id="3074" name="Picture 2" descr="Livre, Ouverte, Pages, Texte, Le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934" y="2087543"/>
            <a:ext cx="2750990" cy="173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02971" y="3818374"/>
            <a:ext cx="5000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Elle ne définit pas ce qu’est une                        « partie importante » ou « non importante ».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2971" y="47175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La quantité qui peut être utilisée et l'importance d'une partie sont fonction de chaque ouvrage. Par exemple: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37952" y="55850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Quelques vers pour un poème;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37952" y="598392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Quelques phrases pour un manuel.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658641" y="6196208"/>
            <a:ext cx="2169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latin typeface="Montserrat" panose="02000505000000020004" pitchFamily="2" charset="0"/>
              </a:rPr>
              <a:t>Image: Licence </a:t>
            </a:r>
            <a:r>
              <a:rPr lang="fr-CA" sz="900" dirty="0" err="1">
                <a:latin typeface="Montserrat" panose="02000505000000020004" pitchFamily="2" charset="0"/>
              </a:rPr>
              <a:t>Pixabay</a:t>
            </a:r>
            <a:r>
              <a:rPr lang="fr-CA" sz="9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</p:spTree>
    <p:extLst>
      <p:ext uri="{BB962C8B-B14F-4D97-AF65-F5344CB8AC3E}">
        <p14:creationId xmlns:p14="http://schemas.microsoft.com/office/powerpoint/2010/main" val="24871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7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Utilisations permises dans tous les contextes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2495" y="1831367"/>
            <a:ext cx="532562" cy="530807"/>
          </a:xfrm>
          <a:prstGeom prst="rect">
            <a:avLst/>
          </a:prstGeom>
          <a:solidFill>
            <a:srgbClr val="E73440"/>
          </a:solidFill>
          <a:ln>
            <a:solidFill>
              <a:srgbClr val="E7344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42730" y="1912104"/>
            <a:ext cx="58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Faire une utilisation équitable d’une œuvre </a:t>
            </a:r>
          </a:p>
        </p:txBody>
      </p:sp>
      <p:sp>
        <p:nvSpPr>
          <p:cNvPr id="10" name="Espace réservé du text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50094" y="4627450"/>
            <a:ext cx="6707088" cy="95781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b="1" dirty="0">
                <a:latin typeface="Montserrat" panose="02000505000000020004" pitchFamily="2" charset="0"/>
              </a:rPr>
              <a:t>Exception qui dispense l’utilisateur de devoir</a:t>
            </a:r>
            <a:endParaRPr lang="fr-CA" dirty="0">
              <a:latin typeface="Montserrat" panose="02000505000000020004" pitchFamily="2" charset="0"/>
            </a:endParaRPr>
          </a:p>
        </p:txBody>
      </p:sp>
      <p:pic>
        <p:nvPicPr>
          <p:cNvPr id="6" name="Picture 2" descr="La Justice, La Loi, De Mesure, Silhouette, Poi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82" y="1379671"/>
            <a:ext cx="2096005" cy="19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119032" y="3313192"/>
            <a:ext cx="6707088" cy="45006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b="1" dirty="0">
                <a:latin typeface="Montserrat" panose="02000505000000020004" pitchFamily="2" charset="0"/>
              </a:rPr>
              <a:t>Utilisation équitable </a:t>
            </a:r>
            <a:endParaRPr lang="fr-CA" dirty="0">
              <a:latin typeface="Montserrat" panose="02000505000000020004" pitchFamily="2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5472576" y="3908809"/>
            <a:ext cx="0" cy="680692"/>
          </a:xfrm>
          <a:prstGeom prst="straightConnector1">
            <a:avLst/>
          </a:prstGeom>
          <a:ln w="57150">
            <a:solidFill>
              <a:srgbClr val="E73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5077" y="5396554"/>
            <a:ext cx="4775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Faire de demande d’autorisation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2689" y="5385016"/>
            <a:ext cx="353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ctr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Payer des redevances </a:t>
            </a:r>
          </a:p>
        </p:txBody>
      </p:sp>
      <p:sp>
        <p:nvSpPr>
          <p:cNvPr id="13" name="Ellipse 12"/>
          <p:cNvSpPr/>
          <p:nvPr/>
        </p:nvSpPr>
        <p:spPr>
          <a:xfrm>
            <a:off x="5877163" y="5285736"/>
            <a:ext cx="773722" cy="594097"/>
          </a:xfrm>
          <a:prstGeom prst="ellipse">
            <a:avLst/>
          </a:prstGeom>
          <a:solidFill>
            <a:srgbClr val="E7344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ou</a:t>
            </a:r>
          </a:p>
        </p:txBody>
      </p:sp>
      <p:pic>
        <p:nvPicPr>
          <p:cNvPr id="14" name="Picture 6" descr="Sac, De Trésorerie, L'Argent, Payer, Paiem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245" y="5124113"/>
            <a:ext cx="495686" cy="8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ocument, Papier, Contrat, Juridiques, Écrit, La Lo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82" y="5207656"/>
            <a:ext cx="561787" cy="71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658641" y="6188832"/>
            <a:ext cx="2169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latin typeface="Montserrat" panose="02000505000000020004" pitchFamily="2" charset="0"/>
              </a:rPr>
              <a:t>Images: Licence </a:t>
            </a:r>
            <a:r>
              <a:rPr lang="fr-CA" sz="900" dirty="0" err="1">
                <a:latin typeface="Montserrat" panose="02000505000000020004" pitchFamily="2" charset="0"/>
              </a:rPr>
              <a:t>Pixabay</a:t>
            </a:r>
            <a:r>
              <a:rPr lang="fr-CA" sz="9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</p:spTree>
    <p:extLst>
      <p:ext uri="{BB962C8B-B14F-4D97-AF65-F5344CB8AC3E}">
        <p14:creationId xmlns:p14="http://schemas.microsoft.com/office/powerpoint/2010/main" val="20036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Utilisations permises dans tous les contextes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2495" y="1831367"/>
            <a:ext cx="532562" cy="530807"/>
          </a:xfrm>
          <a:prstGeom prst="rect">
            <a:avLst/>
          </a:prstGeom>
          <a:solidFill>
            <a:srgbClr val="E734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42730" y="1912104"/>
            <a:ext cx="58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Faire une utilisation équitable d’une œuvre </a:t>
            </a:r>
          </a:p>
        </p:txBody>
      </p:sp>
      <p:pic>
        <p:nvPicPr>
          <p:cNvPr id="6" name="Picture 2" descr="La Justice, La Loi, De Mesure, Silhouette, Poi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331" y="735961"/>
            <a:ext cx="1362496" cy="12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789923" y="2573522"/>
            <a:ext cx="4022857" cy="8541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1800" b="1" dirty="0">
                <a:solidFill>
                  <a:srgbClr val="E73440"/>
                </a:solidFill>
                <a:latin typeface="Montserrat" panose="02000505000000020004" pitchFamily="2" charset="0"/>
              </a:rPr>
              <a:t>Deux éléments requis pour qu’une utilisation soit considérée équitable</a:t>
            </a:r>
            <a:endParaRPr lang="fr-CA" sz="1800" dirty="0">
              <a:solidFill>
                <a:srgbClr val="E73440"/>
              </a:solidFill>
              <a:latin typeface="Montserrat" panose="02000505000000020004" pitchFamily="2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3480273" y="2839206"/>
            <a:ext cx="398971" cy="202602"/>
          </a:xfrm>
          <a:prstGeom prst="straightConnector1">
            <a:avLst/>
          </a:prstGeom>
          <a:ln w="57150">
            <a:solidFill>
              <a:srgbClr val="E73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7714333" y="2845429"/>
            <a:ext cx="408097" cy="196379"/>
          </a:xfrm>
          <a:prstGeom prst="straightConnector1">
            <a:avLst/>
          </a:prstGeom>
          <a:ln w="57150">
            <a:solidFill>
              <a:srgbClr val="E73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620116" y="2998935"/>
            <a:ext cx="1501648" cy="408623"/>
          </a:xfrm>
          <a:prstGeom prst="roundRect">
            <a:avLst/>
          </a:prstGeom>
          <a:solidFill>
            <a:srgbClr val="E7344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dirty="0">
                <a:latin typeface="Montserrat" panose="02000505000000020004" pitchFamily="2" charset="0"/>
              </a:rPr>
              <a:t>Contexte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7244" y="3592930"/>
            <a:ext cx="2915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200" dirty="0">
                <a:solidFill>
                  <a:srgbClr val="333333"/>
                </a:solidFill>
                <a:latin typeface="Montserrat" panose="02000505000000020004" pitchFamily="2" charset="0"/>
              </a:rPr>
              <a:t>L’utilisation doit être faite dans l’un des contextes suivants 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62174" y="4188447"/>
            <a:ext cx="1707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l’étude privée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62174" y="4493562"/>
            <a:ext cx="1590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la recherche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2174" y="4807448"/>
            <a:ext cx="1478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l'éducation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62174" y="5132283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la parodie ou la satire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48549" y="5463227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la critique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83330" y="5794171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le compte rendu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83330" y="6156964"/>
            <a:ext cx="3446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la communication des nouvelles.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32486" y="3647115"/>
            <a:ext cx="2915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N’est pas défini par la loi.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84211" y="3979583"/>
            <a:ext cx="31267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A" sz="1400" dirty="0">
                <a:latin typeface="Montserrat" panose="02000505000000020004" pitchFamily="2" charset="0"/>
              </a:rPr>
              <a:t>Les tribunaux ont donc élaboré les critères permettant d’évaluer le caractère équitable d’une utilisation.</a:t>
            </a:r>
            <a:endParaRPr lang="fr-CA" sz="1000" dirty="0">
              <a:solidFill>
                <a:srgbClr val="333333"/>
              </a:solidFill>
              <a:latin typeface="Montserrat" panose="02000505000000020004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77714" y="5081450"/>
            <a:ext cx="32091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A" sz="1400" dirty="0">
                <a:latin typeface="Montserrat" panose="02000505000000020004" pitchFamily="2" charset="0"/>
              </a:rPr>
              <a:t>La personne qui souhaite se prévaloir de l’utilisation équitable doit évaluer si l’utilisation envisagée répond bien à ces critères.</a:t>
            </a:r>
            <a:endParaRPr lang="fr-CA" sz="800" dirty="0">
              <a:solidFill>
                <a:srgbClr val="333333"/>
              </a:solidFill>
              <a:latin typeface="Montserrat" panose="02000505000000020004" pitchFamily="2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5679057" y="4262229"/>
            <a:ext cx="874207" cy="619001"/>
          </a:xfrm>
          <a:prstGeom prst="ellipse">
            <a:avLst/>
          </a:prstGeom>
          <a:solidFill>
            <a:srgbClr val="E7344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ET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200970" y="2880687"/>
            <a:ext cx="3646037" cy="715089"/>
          </a:xfrm>
          <a:prstGeom prst="roundRect">
            <a:avLst/>
          </a:prstGeom>
          <a:solidFill>
            <a:srgbClr val="E7344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Caractère équitable de l’utilisation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9677442" y="6251001"/>
            <a:ext cx="2169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latin typeface="Montserrat" panose="02000505000000020004" pitchFamily="2" charset="0"/>
              </a:rPr>
              <a:t>Image: Licence </a:t>
            </a:r>
            <a:r>
              <a:rPr lang="fr-CA" sz="900" dirty="0" err="1">
                <a:latin typeface="Montserrat" panose="02000505000000020004" pitchFamily="2" charset="0"/>
              </a:rPr>
              <a:t>Pixabay</a:t>
            </a:r>
            <a:r>
              <a:rPr lang="fr-CA" sz="9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</p:spTree>
    <p:extLst>
      <p:ext uri="{BB962C8B-B14F-4D97-AF65-F5344CB8AC3E}">
        <p14:creationId xmlns:p14="http://schemas.microsoft.com/office/powerpoint/2010/main" val="18742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Utilisations permises dans tous les contextes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2495" y="1831367"/>
            <a:ext cx="532562" cy="530807"/>
          </a:xfrm>
          <a:prstGeom prst="rect">
            <a:avLst/>
          </a:prstGeom>
          <a:solidFill>
            <a:srgbClr val="E734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42730" y="1912104"/>
            <a:ext cx="58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Montserrat" panose="02000505000000020004" pitchFamily="2" charset="0"/>
              </a:rPr>
              <a:t>Faire une utilisation équitable d’une œuvre </a:t>
            </a:r>
          </a:p>
        </p:txBody>
      </p:sp>
      <p:pic>
        <p:nvPicPr>
          <p:cNvPr id="6" name="Picture 2" descr="La Justice, La Loi, De Mesure, Silhouette, Poi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62" y="757516"/>
            <a:ext cx="1362496" cy="12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789923" y="2573522"/>
            <a:ext cx="4022857" cy="8541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1800" b="1" dirty="0">
                <a:solidFill>
                  <a:srgbClr val="E73440"/>
                </a:solidFill>
                <a:latin typeface="Montserrat" panose="02000505000000020004" pitchFamily="2" charset="0"/>
              </a:rPr>
              <a:t>Deux éléments requis pour qu’une utilisation soit considérée équitable</a:t>
            </a:r>
            <a:endParaRPr lang="fr-CA" sz="1800" dirty="0">
              <a:solidFill>
                <a:srgbClr val="E73440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75079" y="6464741"/>
            <a:ext cx="29290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333333"/>
                </a:solidFill>
                <a:latin typeface="Open Sans" panose="020B0606030504020204" pitchFamily="34" charset="0"/>
              </a:rPr>
              <a:t>Tableau: </a:t>
            </a:r>
            <a:r>
              <a:rPr lang="en-US" sz="900" dirty="0">
                <a:solidFill>
                  <a:srgbClr val="3A63AC"/>
                </a:solidFill>
                <a:latin typeface="Open Sans" panose="020B0606030504020204" pitchFamily="34" charset="0"/>
                <a:hlinkClick r:id="rId6"/>
              </a:rPr>
              <a:t>University of Waterloo Copyright Advisory</a:t>
            </a:r>
            <a:r>
              <a:rPr lang="en-US" sz="900" dirty="0">
                <a:solidFill>
                  <a:srgbClr val="333333"/>
                </a:solidFill>
                <a:latin typeface="Open Sans" panose="020B0606030504020204" pitchFamily="34" charset="0"/>
              </a:rPr>
              <a:t> </a:t>
            </a:r>
            <a:endParaRPr lang="fr-CA" sz="900" dirty="0"/>
          </a:p>
        </p:txBody>
      </p:sp>
      <p:pic>
        <p:nvPicPr>
          <p:cNvPr id="4098" name="Picture 2" descr="https://guides.bib.umontreal.ca/ckfinder/ckeditor_assets/pictures/creativecomm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086" y="6464740"/>
            <a:ext cx="601548" cy="21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5679057" y="4262229"/>
            <a:ext cx="874207" cy="619001"/>
          </a:xfrm>
          <a:prstGeom prst="ellipse">
            <a:avLst/>
          </a:prstGeom>
          <a:solidFill>
            <a:srgbClr val="E7344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ET</a:t>
            </a:r>
          </a:p>
        </p:txBody>
      </p:sp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24908"/>
              </p:ext>
            </p:extLst>
          </p:nvPr>
        </p:nvGraphicFramePr>
        <p:xfrm>
          <a:off x="7448124" y="3375162"/>
          <a:ext cx="4529512" cy="3089577"/>
        </p:xfrm>
        <a:graphic>
          <a:graphicData uri="http://schemas.openxmlformats.org/drawingml/2006/table">
            <a:tbl>
              <a:tblPr/>
              <a:tblGrid>
                <a:gridCol w="1182368">
                  <a:extLst>
                    <a:ext uri="{9D8B030D-6E8A-4147-A177-3AD203B41FA5}">
                      <a16:colId xmlns:a16="http://schemas.microsoft.com/office/drawing/2014/main" val="3535782487"/>
                    </a:ext>
                  </a:extLst>
                </a:gridCol>
                <a:gridCol w="1668431">
                  <a:extLst>
                    <a:ext uri="{9D8B030D-6E8A-4147-A177-3AD203B41FA5}">
                      <a16:colId xmlns:a16="http://schemas.microsoft.com/office/drawing/2014/main" val="2944376443"/>
                    </a:ext>
                  </a:extLst>
                </a:gridCol>
                <a:gridCol w="1678713">
                  <a:extLst>
                    <a:ext uri="{9D8B030D-6E8A-4147-A177-3AD203B41FA5}">
                      <a16:colId xmlns:a16="http://schemas.microsoft.com/office/drawing/2014/main" val="399458624"/>
                    </a:ext>
                  </a:extLst>
                </a:gridCol>
              </a:tblGrid>
              <a:tr h="225452"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dirty="0">
                          <a:effectLst/>
                        </a:rPr>
                        <a:t>Critères</a:t>
                      </a:r>
                      <a:endParaRPr lang="fr-CA" sz="1100" dirty="0">
                        <a:effectLst/>
                      </a:endParaRP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dirty="0">
                          <a:effectLst/>
                        </a:rPr>
                        <a:t>Moins équitable</a:t>
                      </a:r>
                      <a:endParaRPr lang="fr-CA" sz="1100" dirty="0">
                        <a:effectLst/>
                      </a:endParaRP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>
                          <a:effectLst/>
                        </a:rPr>
                        <a:t>Plus équitable</a:t>
                      </a:r>
                      <a:endParaRPr lang="fr-CA" sz="1100">
                        <a:effectLst/>
                      </a:endParaRP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74934"/>
                  </a:ext>
                </a:extLst>
              </a:tr>
              <a:tr h="225452">
                <a:tc>
                  <a:txBody>
                    <a:bodyPr/>
                    <a:lstStyle/>
                    <a:p>
                      <a:pPr fontAlgn="t"/>
                      <a:r>
                        <a:rPr lang="fr-CA" sz="1100" b="1" dirty="0">
                          <a:effectLst/>
                        </a:rPr>
                        <a:t>But</a:t>
                      </a:r>
                    </a:p>
                    <a:p>
                      <a:pPr fontAlgn="t"/>
                      <a:endParaRPr lang="fr-CA" sz="110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r-CA" sz="105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r-CA" sz="105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695574"/>
                  </a:ext>
                </a:extLst>
              </a:tr>
              <a:tr h="559414">
                <a:tc>
                  <a:txBody>
                    <a:bodyPr/>
                    <a:lstStyle/>
                    <a:p>
                      <a:pPr fontAlgn="t"/>
                      <a:r>
                        <a:rPr lang="fr-CA" sz="1100" b="1" dirty="0">
                          <a:effectLst/>
                        </a:rPr>
                        <a:t>Nature de l'utilisation</a:t>
                      </a:r>
                      <a:endParaRPr lang="fr-CA" sz="110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r-CA" sz="105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r-CA" sz="105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968285"/>
                  </a:ext>
                </a:extLst>
              </a:tr>
              <a:tr h="409153">
                <a:tc>
                  <a:txBody>
                    <a:bodyPr/>
                    <a:lstStyle/>
                    <a:p>
                      <a:pPr fontAlgn="t"/>
                      <a:r>
                        <a:rPr lang="fr-CA" sz="1100" b="1" dirty="0">
                          <a:effectLst/>
                        </a:rPr>
                        <a:t>Ampleur de l'utilisation</a:t>
                      </a:r>
                    </a:p>
                    <a:p>
                      <a:pPr fontAlgn="t"/>
                      <a:endParaRPr lang="fr-CA" sz="110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r-CA" sz="105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r-CA" sz="105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08701"/>
                  </a:ext>
                </a:extLst>
              </a:tr>
              <a:tr h="403108">
                <a:tc>
                  <a:txBody>
                    <a:bodyPr/>
                    <a:lstStyle/>
                    <a:p>
                      <a:pPr fontAlgn="t"/>
                      <a:r>
                        <a:rPr lang="fr-CA" sz="1100" b="1" dirty="0">
                          <a:effectLst/>
                        </a:rPr>
                        <a:t>Nature de l'œuvre </a:t>
                      </a:r>
                      <a:endParaRPr lang="fr-CA" sz="110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r-CA" sz="105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r-CA" sz="105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66973"/>
                  </a:ext>
                </a:extLst>
              </a:tr>
              <a:tr h="584095">
                <a:tc>
                  <a:txBody>
                    <a:bodyPr/>
                    <a:lstStyle/>
                    <a:p>
                      <a:pPr fontAlgn="t"/>
                      <a:r>
                        <a:rPr lang="fr-CA" sz="1100" b="1" dirty="0">
                          <a:effectLst/>
                        </a:rPr>
                        <a:t>Présence de solutions de rechange</a:t>
                      </a:r>
                      <a:endParaRPr lang="fr-CA" sz="110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CA" sz="1050" dirty="0">
                          <a:effectLst/>
                        </a:rPr>
                        <a:t> 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r-CA" sz="105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28598"/>
                  </a:ext>
                </a:extLst>
              </a:tr>
              <a:tr h="403108">
                <a:tc>
                  <a:txBody>
                    <a:bodyPr/>
                    <a:lstStyle/>
                    <a:p>
                      <a:pPr fontAlgn="t"/>
                      <a:r>
                        <a:rPr lang="fr-CA" sz="1100" b="1" dirty="0">
                          <a:effectLst/>
                        </a:rPr>
                        <a:t>Effet de l'utilisation </a:t>
                      </a:r>
                      <a:endParaRPr lang="fr-CA" sz="110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r-CA" sz="105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r-CA" sz="1050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01728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8558743" y="3635190"/>
            <a:ext cx="8755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fr-CA" sz="1050" dirty="0"/>
              <a:t>Commercial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41817" y="3635190"/>
            <a:ext cx="14462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fontAlgn="t"/>
            <a:r>
              <a:rPr lang="fr-CA" sz="1050" dirty="0">
                <a:solidFill>
                  <a:srgbClr val="232326"/>
                </a:solidFill>
              </a:rPr>
              <a:t>Caritatif ou Éducation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63115" y="3946153"/>
            <a:ext cx="148658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t"/>
            <a:r>
              <a:rPr lang="fr-CA" sz="1050" dirty="0">
                <a:solidFill>
                  <a:srgbClr val="232326"/>
                </a:solidFill>
              </a:rPr>
              <a:t>Multiples copies; distribué largement et de façon répétitive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263963" y="3961257"/>
            <a:ext cx="127038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t"/>
            <a:r>
              <a:rPr lang="fr-CA" sz="1050" dirty="0">
                <a:solidFill>
                  <a:srgbClr val="232326"/>
                </a:solidFill>
              </a:rPr>
              <a:t>Une seule copie; distribution limitée et unique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558743" y="4580281"/>
            <a:ext cx="131806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t"/>
            <a:r>
              <a:rPr lang="fr-CA" sz="1050" dirty="0">
                <a:solidFill>
                  <a:srgbClr val="232326"/>
                </a:solidFill>
              </a:rPr>
              <a:t>Œuvre complète ou partie importante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281276" y="4627314"/>
            <a:ext cx="14686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fontAlgn="t"/>
            <a:r>
              <a:rPr lang="fr-CA" sz="1050" dirty="0">
                <a:solidFill>
                  <a:srgbClr val="232326"/>
                </a:solidFill>
              </a:rPr>
              <a:t>Partie non-importante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558743" y="5146743"/>
            <a:ext cx="8835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fontAlgn="t"/>
            <a:r>
              <a:rPr lang="fr-CA" sz="1050" dirty="0">
                <a:solidFill>
                  <a:srgbClr val="232326"/>
                </a:solidFill>
              </a:rPr>
              <a:t>Confidentiel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291068" y="5065952"/>
            <a:ext cx="12305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t"/>
            <a:r>
              <a:rPr lang="fr-CA" sz="1050" dirty="0">
                <a:solidFill>
                  <a:srgbClr val="232326"/>
                </a:solidFill>
              </a:rPr>
              <a:t>Non-publié ou d'intérêt public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558743" y="5453753"/>
            <a:ext cx="157506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50" dirty="0">
                <a:solidFill>
                  <a:srgbClr val="232326"/>
                </a:solidFill>
              </a:rPr>
              <a:t>Présence d'une œuvre équivalente non protégée</a:t>
            </a:r>
            <a:endParaRPr lang="fr-CA" dirty="0"/>
          </a:p>
        </p:txBody>
      </p:sp>
      <p:sp>
        <p:nvSpPr>
          <p:cNvPr id="43" name="Rectangle 42"/>
          <p:cNvSpPr/>
          <p:nvPr/>
        </p:nvSpPr>
        <p:spPr>
          <a:xfrm>
            <a:off x="10281276" y="5453753"/>
            <a:ext cx="162018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t"/>
            <a:r>
              <a:rPr lang="fr-CA" sz="1050" dirty="0">
                <a:solidFill>
                  <a:srgbClr val="232326"/>
                </a:solidFill>
              </a:rPr>
              <a:t>Aucune alternative; nécessaire dans le contexte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558743" y="6159347"/>
            <a:ext cx="14734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fontAlgn="t"/>
            <a:r>
              <a:rPr lang="fr-CA" sz="1050" dirty="0">
                <a:solidFill>
                  <a:srgbClr val="232326"/>
                </a:solidFill>
              </a:rPr>
              <a:t>Diminution des ventes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291068" y="6156132"/>
            <a:ext cx="11288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fontAlgn="t"/>
            <a:r>
              <a:rPr lang="fr-CA" sz="1050" dirty="0">
                <a:solidFill>
                  <a:srgbClr val="232326"/>
                </a:solidFill>
              </a:rPr>
              <a:t>Aucun préjudice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67244" y="3592930"/>
            <a:ext cx="2915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200" dirty="0">
                <a:solidFill>
                  <a:srgbClr val="333333"/>
                </a:solidFill>
                <a:latin typeface="Montserrat" panose="02000505000000020004" pitchFamily="2" charset="0"/>
              </a:rPr>
              <a:t>L’utilisation doit être faite dans l’un des contextes suivants :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62174" y="4188447"/>
            <a:ext cx="1707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l’étude privée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62174" y="4493562"/>
            <a:ext cx="1590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la recherche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362174" y="4807448"/>
            <a:ext cx="1478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l'éducation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362174" y="5132283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la parodie ou la satire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48549" y="5463227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la critique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83330" y="5794171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le compte rendu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383330" y="6156964"/>
            <a:ext cx="3446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333333"/>
                </a:solidFill>
                <a:latin typeface="Montserrat" panose="02000505000000020004" pitchFamily="2" charset="0"/>
              </a:rPr>
              <a:t>la communication des nouvelles.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625703" y="2976941"/>
            <a:ext cx="1544919" cy="408623"/>
          </a:xfrm>
          <a:prstGeom prst="roundRect">
            <a:avLst/>
          </a:prstGeom>
          <a:solidFill>
            <a:srgbClr val="E7344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dirty="0">
                <a:latin typeface="Montserrat" panose="02000505000000020004" pitchFamily="2" charset="0"/>
              </a:rPr>
              <a:t>Contexte</a:t>
            </a:r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7714333" y="2845429"/>
            <a:ext cx="408097" cy="196379"/>
          </a:xfrm>
          <a:prstGeom prst="straightConnector1">
            <a:avLst/>
          </a:prstGeom>
          <a:ln w="57150">
            <a:solidFill>
              <a:srgbClr val="E73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8242287" y="2631549"/>
            <a:ext cx="3579871" cy="715089"/>
          </a:xfrm>
          <a:prstGeom prst="roundRect">
            <a:avLst/>
          </a:prstGeom>
          <a:solidFill>
            <a:srgbClr val="E7344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Caractère équitable de l’utilisation </a:t>
            </a:r>
          </a:p>
        </p:txBody>
      </p:sp>
      <p:cxnSp>
        <p:nvCxnSpPr>
          <p:cNvPr id="60" name="Connecteur droit avec flèche 59"/>
          <p:cNvCxnSpPr/>
          <p:nvPr/>
        </p:nvCxnSpPr>
        <p:spPr>
          <a:xfrm flipH="1">
            <a:off x="3480273" y="2839206"/>
            <a:ext cx="398971" cy="202602"/>
          </a:xfrm>
          <a:prstGeom prst="straightConnector1">
            <a:avLst/>
          </a:prstGeom>
          <a:ln w="57150">
            <a:solidFill>
              <a:srgbClr val="E73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9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43" grpId="0"/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200" y="4038272"/>
            <a:ext cx="10515600" cy="1754188"/>
          </a:xfrm>
        </p:spPr>
        <p:txBody>
          <a:bodyPr>
            <a:normAutofit/>
          </a:bodyPr>
          <a:lstStyle/>
          <a:p>
            <a:r>
              <a:rPr lang="fr-CA" dirty="0">
                <a:latin typeface="Montserrat" panose="02000505000000020004" pitchFamily="2" charset="0"/>
              </a:rPr>
              <a:t>La loi sur le droit d’auteur</a:t>
            </a:r>
          </a:p>
          <a:p>
            <a:r>
              <a:rPr lang="fr-CA" dirty="0">
                <a:latin typeface="Montserrat" panose="02000505000000020004" pitchFamily="2" charset="0"/>
              </a:rPr>
              <a:t>Utilisations possibles dans les cours</a:t>
            </a:r>
          </a:p>
          <a:p>
            <a:r>
              <a:rPr lang="fr-CA" dirty="0">
                <a:latin typeface="Montserrat" panose="02000505000000020004" pitchFamily="2" charset="0"/>
              </a:rPr>
              <a:t>Utilisations possibles en tout temps</a:t>
            </a:r>
          </a:p>
          <a:p>
            <a:r>
              <a:rPr lang="fr-CA" dirty="0">
                <a:solidFill>
                  <a:schemeClr val="accent1"/>
                </a:solidFill>
                <a:latin typeface="Montserrat" panose="02000505000000020004" pitchFamily="2" charset="0"/>
              </a:rPr>
              <a:t>Demandes d’autorisation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821724" y="3171934"/>
            <a:ext cx="10532076" cy="692150"/>
          </a:xfrm>
        </p:spPr>
        <p:txBody>
          <a:bodyPr/>
          <a:lstStyle/>
          <a:p>
            <a:r>
              <a:rPr lang="fr-CA" dirty="0">
                <a:solidFill>
                  <a:schemeClr val="tx1"/>
                </a:solidFill>
                <a:latin typeface="Montserrat" panose="02000505000000020004" pitchFamily="2" charset="0"/>
              </a:rPr>
              <a:t>Au menu</a:t>
            </a:r>
          </a:p>
        </p:txBody>
      </p:sp>
    </p:spTree>
    <p:extLst>
      <p:ext uri="{BB962C8B-B14F-4D97-AF65-F5344CB8AC3E}">
        <p14:creationId xmlns:p14="http://schemas.microsoft.com/office/powerpoint/2010/main" val="4294438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Demandes d’autorisation d’une œuvre</a:t>
            </a:r>
          </a:p>
        </p:txBody>
      </p:sp>
      <p:sp>
        <p:nvSpPr>
          <p:cNvPr id="6" name="Espace réservé du text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89445" y="1883835"/>
            <a:ext cx="3615248" cy="476615"/>
          </a:xfrm>
          <a:prstGeom prst="roundRect">
            <a:avLst/>
          </a:prstGeom>
          <a:solidFill>
            <a:srgbClr val="23A638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CA" sz="1800" dirty="0">
                <a:solidFill>
                  <a:schemeClr val="bg1"/>
                </a:solidFill>
                <a:latin typeface="Montserrat" panose="02000505000000020004" pitchFamily="2" charset="0"/>
              </a:rPr>
              <a:t>Ce qui précède ne s’applique pas? </a:t>
            </a:r>
            <a:endParaRPr lang="fr-CA" sz="44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CA" sz="2400" b="1" dirty="0">
              <a:solidFill>
                <a:srgbClr val="0070C0"/>
              </a:solidFill>
              <a:latin typeface="Montserrat" panose="02000505000000020004" pitchFamily="2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fr-CA" sz="2400" b="1" dirty="0">
              <a:solidFill>
                <a:srgbClr val="0070C0"/>
              </a:solidFill>
              <a:latin typeface="Montserrat" panose="0200050500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913" y="5854688"/>
            <a:ext cx="494718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fr-CA" dirty="0">
                <a:latin typeface="Montserrat" panose="02000505000000020004" pitchFamily="2" charset="0"/>
              </a:rPr>
              <a:t>3.   Conserver les autorisations obtenues.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1913" y="3046270"/>
            <a:ext cx="423866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fr-CA" dirty="0">
                <a:latin typeface="Montserrat" panose="02000505000000020004" pitchFamily="2" charset="0"/>
              </a:rPr>
              <a:t>Repérer le détenteur des droits.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1913" y="4324266"/>
            <a:ext cx="462017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fr-CA" dirty="0">
                <a:latin typeface="Montserrat" panose="02000505000000020004" pitchFamily="2" charset="0"/>
              </a:rPr>
              <a:t>2.   Envoyer une demande explicitant: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337154" y="3891968"/>
            <a:ext cx="228139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CA" sz="1400" dirty="0">
                <a:latin typeface="Montserrat" panose="02000505000000020004" pitchFamily="2" charset="0"/>
              </a:rPr>
              <a:t>Le contenu précis visé</a:t>
            </a:r>
          </a:p>
        </p:txBody>
      </p:sp>
      <p:sp>
        <p:nvSpPr>
          <p:cNvPr id="9" name="Rectangle 8"/>
          <p:cNvSpPr/>
          <p:nvPr/>
        </p:nvSpPr>
        <p:spPr>
          <a:xfrm>
            <a:off x="7337154" y="4187898"/>
            <a:ext cx="243848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CA" sz="1400" dirty="0">
                <a:latin typeface="Montserrat" panose="02000505000000020004" pitchFamily="2" charset="0"/>
              </a:rPr>
              <a:t>Le contexte d’utilisation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7154" y="4451183"/>
            <a:ext cx="157126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CA" sz="1400" dirty="0">
                <a:latin typeface="Montserrat" panose="02000505000000020004" pitchFamily="2" charset="0"/>
              </a:rPr>
              <a:t>Le public cible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37154" y="4789962"/>
            <a:ext cx="2595582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CA" sz="1400" dirty="0">
                <a:latin typeface="Montserrat" panose="02000505000000020004" pitchFamily="2" charset="0"/>
              </a:rPr>
              <a:t>L’échéance de l’utilisation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863025" y="1703305"/>
            <a:ext cx="3587261" cy="1205436"/>
          </a:xfrm>
          <a:prstGeom prst="roundRect">
            <a:avLst/>
          </a:prstGeom>
          <a:solidFill>
            <a:srgbClr val="23A638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CA" dirty="0">
                <a:latin typeface="Montserrat" panose="02000505000000020004" pitchFamily="2" charset="0"/>
              </a:rPr>
              <a:t>Il faut demander une autorisation pour utiliser l’œuvre. 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385916" y="2122142"/>
            <a:ext cx="1056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colade ouvrante 14"/>
          <p:cNvSpPr/>
          <p:nvPr/>
        </p:nvSpPr>
        <p:spPr>
          <a:xfrm>
            <a:off x="7002926" y="3964382"/>
            <a:ext cx="288797" cy="1125415"/>
          </a:xfrm>
          <a:prstGeom prst="leftBrace">
            <a:avLst>
              <a:gd name="adj1" fmla="val 60523"/>
              <a:gd name="adj2" fmla="val 50000"/>
            </a:avLst>
          </a:prstGeom>
          <a:ln w="38100">
            <a:solidFill>
              <a:srgbClr val="23A63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>
              <a:latin typeface="Montserrat" panose="02000505000000020004" pitchFamily="2" charset="0"/>
            </a:endParaRPr>
          </a:p>
        </p:txBody>
      </p:sp>
      <p:pic>
        <p:nvPicPr>
          <p:cNvPr id="16" name="Picture 8" descr="Document, Papier, Contrat, Juridiques, Écrit, La L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348" y="4007644"/>
            <a:ext cx="616075" cy="7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53" y="2962998"/>
            <a:ext cx="650170" cy="627312"/>
          </a:xfrm>
          <a:prstGeom prst="rect">
            <a:avLst/>
          </a:prstGeom>
        </p:spPr>
      </p:pic>
      <p:pic>
        <p:nvPicPr>
          <p:cNvPr id="14338" name="Picture 2" descr="Archive, Tiroir, Fichier Cab, Documents, Dossi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08" y="5550192"/>
            <a:ext cx="1485590" cy="103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9658640" y="6166068"/>
            <a:ext cx="2169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latin typeface="Montserrat" panose="02000505000000020004" pitchFamily="2" charset="0"/>
              </a:rPr>
              <a:t>Images: Licence </a:t>
            </a:r>
            <a:r>
              <a:rPr lang="fr-CA" sz="900" dirty="0" err="1">
                <a:latin typeface="Montserrat" panose="02000505000000020004" pitchFamily="2" charset="0"/>
              </a:rPr>
              <a:t>Pixabay</a:t>
            </a:r>
            <a:r>
              <a:rPr lang="fr-CA" sz="9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</p:spTree>
    <p:extLst>
      <p:ext uri="{BB962C8B-B14F-4D97-AF65-F5344CB8AC3E}">
        <p14:creationId xmlns:p14="http://schemas.microsoft.com/office/powerpoint/2010/main" val="18707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16444" y="1601909"/>
            <a:ext cx="7081078" cy="705542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b="1" dirty="0">
                <a:latin typeface="Montserrat" panose="02000505000000020004" pitchFamily="2" charset="0"/>
              </a:rPr>
              <a:t>Guide sur le droit </a:t>
            </a:r>
            <a:r>
              <a:rPr lang="en-CA" b="1" dirty="0" err="1">
                <a:latin typeface="Montserrat" panose="02000505000000020004" pitchFamily="2" charset="0"/>
              </a:rPr>
              <a:t>d’auteur</a:t>
            </a:r>
            <a:r>
              <a:rPr lang="en-CA" b="1" dirty="0">
                <a:latin typeface="Montserrat" panose="02000505000000020004" pitchFamily="2" charset="0"/>
              </a:rPr>
              <a:t> des bibliothèques UdeM:                    </a:t>
            </a:r>
            <a:r>
              <a:rPr lang="en-CA" sz="1800" dirty="0">
                <a:latin typeface="Montserrat" panose="02000505000000020004" pitchFamily="2" charset="0"/>
                <a:hlinkClick r:id="rId4"/>
              </a:rPr>
              <a:t>https://bib.umontreal.ca/gerer-diffuser/droit-auteur</a:t>
            </a:r>
            <a:r>
              <a:rPr lang="en-CA" sz="1800" dirty="0">
                <a:latin typeface="Montserrat" panose="02000505000000020004" pitchFamily="2" charset="0"/>
              </a:rPr>
              <a:t>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Ressources au sujet du droit d’auteur</a:t>
            </a:r>
          </a:p>
        </p:txBody>
      </p:sp>
    </p:spTree>
    <p:extLst>
      <p:ext uri="{BB962C8B-B14F-4D97-AF65-F5344CB8AC3E}">
        <p14:creationId xmlns:p14="http://schemas.microsoft.com/office/powerpoint/2010/main" val="123188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200" y="4038272"/>
            <a:ext cx="10515600" cy="1754188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accent1"/>
                </a:solidFill>
                <a:latin typeface="Montserrat" panose="02000505000000020004" pitchFamily="2" charset="0"/>
              </a:rPr>
              <a:t>La loi sur le droit d’auteur</a:t>
            </a:r>
          </a:p>
          <a:p>
            <a:r>
              <a:rPr lang="fr-CA" dirty="0">
                <a:latin typeface="Montserrat" panose="02000505000000020004" pitchFamily="2" charset="0"/>
              </a:rPr>
              <a:t>Utilisations possibles dans les cours</a:t>
            </a:r>
          </a:p>
          <a:p>
            <a:r>
              <a:rPr lang="fr-CA" dirty="0">
                <a:latin typeface="Montserrat" panose="02000505000000020004" pitchFamily="2" charset="0"/>
              </a:rPr>
              <a:t>Utilisations possibles en tout temps</a:t>
            </a:r>
          </a:p>
          <a:p>
            <a:r>
              <a:rPr lang="fr-CA" dirty="0">
                <a:latin typeface="Montserrat" panose="02000505000000020004" pitchFamily="2" charset="0"/>
              </a:rPr>
              <a:t>Demandes d’autorisation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821724" y="3171934"/>
            <a:ext cx="10532076" cy="692150"/>
          </a:xfrm>
        </p:spPr>
        <p:txBody>
          <a:bodyPr/>
          <a:lstStyle/>
          <a:p>
            <a:r>
              <a:rPr lang="fr-CA" dirty="0">
                <a:solidFill>
                  <a:schemeClr val="tx1"/>
                </a:solidFill>
                <a:latin typeface="Montserrat" panose="02000505000000020004" pitchFamily="2" charset="0"/>
              </a:rPr>
              <a:t>Au menu</a:t>
            </a:r>
          </a:p>
        </p:txBody>
      </p:sp>
    </p:spTree>
    <p:extLst>
      <p:ext uri="{BB962C8B-B14F-4D97-AF65-F5344CB8AC3E}">
        <p14:creationId xmlns:p14="http://schemas.microsoft.com/office/powerpoint/2010/main" val="1775168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Autres ressources pertinentes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0413" y="3898863"/>
            <a:ext cx="94878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Configurer le proxy: </a:t>
            </a:r>
            <a:br>
              <a:rPr lang="fr-CA" dirty="0">
                <a:latin typeface="Montserrat" panose="02000505000000020004" pitchFamily="2" charset="0"/>
              </a:rPr>
            </a:br>
            <a:r>
              <a:rPr lang="fr-CA" sz="1400" dirty="0">
                <a:latin typeface="Montserrat" panose="02000505000000020004" pitchFamily="2" charset="0"/>
                <a:hlinkClick r:id="rId4"/>
              </a:rPr>
              <a:t>https://bib.umontreal.ca/travailler/soutien-informatique/proxy</a:t>
            </a:r>
            <a:r>
              <a:rPr lang="fr-CA" sz="1400" dirty="0">
                <a:latin typeface="Montserrat" panose="02000505000000020004" pitchFamily="2" charset="0"/>
              </a:rPr>
              <a:t> </a:t>
            </a:r>
            <a:endParaRPr lang="fr-CA" dirty="0">
              <a:latin typeface="Montserrat" panose="02000505000000020004" pitchFamily="2" charset="0"/>
            </a:endParaRPr>
          </a:p>
          <a:p>
            <a:pPr marL="285750" indent="-285750">
              <a:buFontTx/>
              <a:buChar char="-"/>
            </a:pPr>
            <a:endParaRPr lang="fr-CA" dirty="0">
              <a:latin typeface="Montserrat" panose="02000505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0413" y="4427543"/>
            <a:ext cx="105199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Ajouter des hyperliens à vos références: </a:t>
            </a:r>
            <a:br>
              <a:rPr lang="fr-CA" dirty="0">
                <a:latin typeface="Montserrat" panose="02000505000000020004" pitchFamily="2" charset="0"/>
              </a:rPr>
            </a:br>
            <a:r>
              <a:rPr lang="fr-CA" sz="1400" dirty="0">
                <a:latin typeface="Montserrat" panose="02000505000000020004" pitchFamily="2" charset="0"/>
                <a:hlinkClick r:id="rId5"/>
              </a:rPr>
              <a:t>https://bib.umontreal.ca/evaluer-analyser-rediger/ajouter-hyperliens?tab=275</a:t>
            </a:r>
            <a:r>
              <a:rPr lang="fr-CA" sz="1400" dirty="0">
                <a:latin typeface="Montserrat" panose="02000505000000020004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dirty="0">
              <a:latin typeface="Montserrat" panose="02000505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0413" y="3296889"/>
            <a:ext cx="10258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Trouver des enregistrements vidéo: </a:t>
            </a:r>
            <a:br>
              <a:rPr lang="fr-CA" dirty="0">
                <a:latin typeface="Montserrat" panose="02000505000000020004" pitchFamily="2" charset="0"/>
              </a:rPr>
            </a:br>
            <a:r>
              <a:rPr lang="fr-CA" sz="1400" dirty="0">
                <a:latin typeface="Montserrat" panose="02000505000000020004" pitchFamily="2" charset="0"/>
                <a:hlinkClick r:id="rId6"/>
              </a:rPr>
              <a:t>https://bib.umontreal.ca/guides/types-documents/enregistrements-video</a:t>
            </a:r>
            <a:r>
              <a:rPr lang="fr-CA" sz="1400" dirty="0">
                <a:latin typeface="Montserrat" panose="02000505000000020004" pitchFamily="2" charset="0"/>
              </a:rPr>
              <a:t> </a:t>
            </a:r>
          </a:p>
        </p:txBody>
      </p:sp>
      <p:sp>
        <p:nvSpPr>
          <p:cNvPr id="3" name="AutoShape 2" descr="Clavarder avec no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>
              <a:latin typeface="Montserrat" panose="02000505000000020004" pitchFamily="2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82762" y="1690690"/>
            <a:ext cx="10515600" cy="65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b="1" dirty="0">
                <a:latin typeface="Montserrat" panose="02000505000000020004" pitchFamily="2" charset="0"/>
              </a:rPr>
              <a:t>Guides des bibliothèques UdeM:</a:t>
            </a:r>
            <a:endParaRPr lang="fr-CA" sz="1400" b="1" dirty="0">
              <a:latin typeface="Montserrat" panose="02000505000000020004" pitchFamily="2" charset="0"/>
            </a:endParaRPr>
          </a:p>
          <a:p>
            <a:endParaRPr lang="en-CA" b="1" dirty="0">
              <a:latin typeface="Montserrat" panose="02000505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0413" y="5628151"/>
            <a:ext cx="76318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Prêt entre bibliothèques: </a:t>
            </a:r>
            <a:br>
              <a:rPr lang="fr-CA" dirty="0">
                <a:latin typeface="Montserrat" panose="02000505000000020004" pitchFamily="2" charset="0"/>
              </a:rPr>
            </a:br>
            <a:r>
              <a:rPr lang="fr-CA" sz="1400" dirty="0">
                <a:latin typeface="Montserrat" panose="02000505000000020004" pitchFamily="2" charset="0"/>
                <a:hlinkClick r:id="rId7"/>
              </a:rPr>
              <a:t>https://bib.umontreal.ca/emprunter/peb</a:t>
            </a:r>
            <a:r>
              <a:rPr lang="fr-CA" sz="1400" dirty="0">
                <a:latin typeface="Montserrat" panose="02000505000000020004" pitchFamily="2" charset="0"/>
              </a:rPr>
              <a:t> </a:t>
            </a:r>
            <a:endParaRPr lang="fr-CA" dirty="0">
              <a:latin typeface="Montserrat" panose="02000505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dirty="0">
              <a:latin typeface="Montserrat" panose="02000505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0413" y="5030921"/>
            <a:ext cx="115155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Obtenir la numérisation d’un document : </a:t>
            </a:r>
            <a:br>
              <a:rPr lang="fr-CA" dirty="0">
                <a:latin typeface="Montserrat" panose="02000505000000020004" pitchFamily="2" charset="0"/>
              </a:rPr>
            </a:br>
            <a:r>
              <a:rPr lang="fr-CA" sz="1400" u="sng" dirty="0">
                <a:latin typeface="Montserrat" panose="02000505000000020004" pitchFamily="2" charset="0"/>
                <a:hlinkClick r:id="rId8"/>
              </a:rPr>
              <a:t>https://bib.umontreal.ca/emprunter/document/demande-documents#article</a:t>
            </a:r>
            <a:endParaRPr lang="fr-CA" dirty="0">
              <a:latin typeface="Montserrat" panose="02000505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dirty="0">
              <a:latin typeface="Montserrat" panose="0200050500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0413" y="2172348"/>
            <a:ext cx="10258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Trouver des Ressources éducatives libres (REL): </a:t>
            </a:r>
            <a:br>
              <a:rPr lang="fr-CA" dirty="0">
                <a:latin typeface="Montserrat" panose="02000505000000020004" pitchFamily="2" charset="0"/>
              </a:rPr>
            </a:br>
            <a:r>
              <a:rPr lang="fr-CA" sz="1400" dirty="0">
                <a:latin typeface="Montserrat" panose="02000505000000020004" pitchFamily="2" charset="0"/>
                <a:hlinkClick r:id="rId9"/>
              </a:rPr>
              <a:t>https://bib.umontreal.ca/guides/types-documents/rel</a:t>
            </a:r>
            <a:r>
              <a:rPr lang="fr-CA" sz="1400" dirty="0">
                <a:latin typeface="Montserrat" panose="02000505000000020004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0413" y="2693511"/>
            <a:ext cx="10258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Trouver des images: </a:t>
            </a:r>
            <a:br>
              <a:rPr lang="fr-CA" dirty="0">
                <a:latin typeface="Montserrat" panose="02000505000000020004" pitchFamily="2" charset="0"/>
              </a:rPr>
            </a:br>
            <a:r>
              <a:rPr lang="fr-CA" sz="1400" dirty="0">
                <a:latin typeface="Montserrat" panose="02000505000000020004" pitchFamily="2" charset="0"/>
                <a:hlinkClick r:id="rId10"/>
              </a:rPr>
              <a:t>https://bib.umontreal.ca/guides/types-documents/images</a:t>
            </a:r>
            <a:r>
              <a:rPr lang="fr-CA" sz="1400" dirty="0">
                <a:latin typeface="Montserrat" panose="02000505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560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 anchor="ctr"/>
          <a:lstStyle/>
          <a:p>
            <a:r>
              <a:rPr lang="fr-CA" dirty="0">
                <a:latin typeface="Montserrat" panose="02000505000000020004" pitchFamily="2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60338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Œuvres protégées par le droit d’auteur</a:t>
            </a:r>
          </a:p>
        </p:txBody>
      </p:sp>
      <p:pic>
        <p:nvPicPr>
          <p:cNvPr id="5" name="Picture 2" descr="Livre, Lire, La Bibliothèque, Lecture, L'Édu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31" y="2383326"/>
            <a:ext cx="1161554" cy="9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251555" y="2496250"/>
            <a:ext cx="249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Livres et articles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51555" y="3828016"/>
            <a:ext cx="312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Enregistrements vidéo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51555" y="3154776"/>
            <a:ext cx="249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Images</a:t>
            </a:r>
          </a:p>
          <a:p>
            <a:endParaRPr lang="fr-CA" dirty="0">
              <a:latin typeface="Montserrat" panose="02000505000000020004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52427" y="4518123"/>
            <a:ext cx="363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Enregistrements sonores</a:t>
            </a:r>
          </a:p>
          <a:p>
            <a:endParaRPr lang="fr-CA" dirty="0">
              <a:latin typeface="Montserrat" panose="02000505000000020004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11" y="3391101"/>
            <a:ext cx="1400026" cy="1596208"/>
          </a:xfrm>
          <a:prstGeom prst="rect">
            <a:avLst/>
          </a:prstGeom>
        </p:spPr>
      </p:pic>
      <p:pic>
        <p:nvPicPr>
          <p:cNvPr id="6146" name="Picture 2" descr="Bobine De Film, Cinéma, Film, Bobine, Vidé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19" y="1892698"/>
            <a:ext cx="830833" cy="9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hotographie, Film, Négatifs, Images, Photos, Découp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90" y="5037675"/>
            <a:ext cx="1357701" cy="6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hotographie, Appareil Photo, Phot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646" y="4405937"/>
            <a:ext cx="1708893" cy="15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ite Web, Page, Modèle, Internet, Web, Ordinateu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4" r="66220"/>
          <a:stretch/>
        </p:blipFill>
        <p:spPr bwMode="auto">
          <a:xfrm>
            <a:off x="5485778" y="5157140"/>
            <a:ext cx="1251773" cy="9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Youtube, Site Web, Page, Mise En Page, Modèle, Interne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5292" r="14373" b="4491"/>
          <a:stretch/>
        </p:blipFill>
        <p:spPr bwMode="auto">
          <a:xfrm>
            <a:off x="9218769" y="1657929"/>
            <a:ext cx="1423546" cy="12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Écouteurs, Musique, Silhouette, Mp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24" y="2867312"/>
            <a:ext cx="1199122" cy="10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d, Musique, Audio, Notes, Mp3, S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33" y="3391101"/>
            <a:ext cx="859309" cy="8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Dvd, Disque De Film, Stockage De Donné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853" y="2634324"/>
            <a:ext cx="686916" cy="70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pyright — Wikipéd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215" y="521393"/>
            <a:ext cx="418413" cy="41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438940" y="508730"/>
            <a:ext cx="354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i="1" dirty="0">
                <a:latin typeface="Montserrat" panose="02000505000000020004" pitchFamily="2" charset="0"/>
              </a:rPr>
              <a:t>Tous droits réservés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8242126" y="468152"/>
            <a:ext cx="3399540" cy="47165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Montserrat" panose="02000505000000020004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658641" y="6302478"/>
            <a:ext cx="278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latin typeface="Montserrat" panose="02000505000000020004" pitchFamily="2" charset="0"/>
              </a:rPr>
              <a:t>Images: Licence </a:t>
            </a:r>
            <a:r>
              <a:rPr lang="fr-CA" sz="900" dirty="0" err="1">
                <a:latin typeface="Montserrat" panose="02000505000000020004" pitchFamily="2" charset="0"/>
              </a:rPr>
              <a:t>Pixabay</a:t>
            </a:r>
            <a:r>
              <a:rPr lang="fr-CA" sz="9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</p:spTree>
    <p:extLst>
      <p:ext uri="{BB962C8B-B14F-4D97-AF65-F5344CB8AC3E}">
        <p14:creationId xmlns:p14="http://schemas.microsoft.com/office/powerpoint/2010/main" val="11286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Droits protégés par la loi sur le droit d’auteur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07895" y="2120083"/>
            <a:ext cx="3021542" cy="874207"/>
          </a:xfrm>
          <a:prstGeom prst="roundRect">
            <a:avLst>
              <a:gd name="adj" fmla="val 50000"/>
            </a:avLst>
          </a:prstGeom>
          <a:ln w="38100">
            <a:solidFill>
              <a:srgbClr val="17355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Droits patrimoniaux ou économiques</a:t>
            </a:r>
          </a:p>
        </p:txBody>
      </p:sp>
      <p:sp>
        <p:nvSpPr>
          <p:cNvPr id="8" name="Espace réservé du contenu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0399" y="2131685"/>
            <a:ext cx="2481192" cy="862605"/>
          </a:xfrm>
          <a:prstGeom prst="roundRect">
            <a:avLst>
              <a:gd name="adj" fmla="val 50000"/>
            </a:avLst>
          </a:prstGeom>
          <a:ln w="38100">
            <a:solidFill>
              <a:srgbClr val="E734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>
                <a:latin typeface="Montserrat" panose="02000505000000020004" pitchFamily="2" charset="0"/>
              </a:rPr>
              <a:t>Droits moraux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14750" y="3467237"/>
            <a:ext cx="36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Diffuser ou reproduire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14750" y="4081139"/>
            <a:ext cx="20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Exécuter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14750" y="4686607"/>
            <a:ext cx="258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Transformer ou traduire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331527" y="3434808"/>
            <a:ext cx="258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Intégrité de l’œuvre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dirty="0">
              <a:latin typeface="Montserrat" panose="02000505000000020004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331526" y="4024557"/>
            <a:ext cx="258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Revendiquer la création de l’œuvre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331525" y="4788240"/>
            <a:ext cx="258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Anonymat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dirty="0">
              <a:latin typeface="Montserrat" panose="02000505000000020004" pitchFamily="2" charset="0"/>
            </a:endParaRPr>
          </a:p>
        </p:txBody>
      </p:sp>
      <p:pic>
        <p:nvPicPr>
          <p:cNvPr id="35" name="Picture 2" descr="Livre, Lire, La Bibliothèque, Lecture, L'Éduc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067" y="3390870"/>
            <a:ext cx="821697" cy="65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Livre, Lire, La Bibliothèque, Lecture, L'Éduc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20" y="3283629"/>
            <a:ext cx="821697" cy="65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Livre, Lire, La Bibliothèque, Lecture, L'Éduc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92" y="3059885"/>
            <a:ext cx="821697" cy="65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Livre, Lire, La Bibliothèque, Lecture, L'Éduc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1" y="3034508"/>
            <a:ext cx="821697" cy="65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Livre, Lire, La Bibliothèque, Lecture, L'Éduc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44" y="2783728"/>
            <a:ext cx="821697" cy="65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L'Homme, Femme, Opéra, Fantôme, Cha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24" y="3369233"/>
            <a:ext cx="1857090" cy="13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Multilingue, Traduction, Prendre La Parole, Discuss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52" y="4452415"/>
            <a:ext cx="1411137" cy="11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ivre, Bougie, Dessus De Bureau, Tiré Par La Mai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" r="31372"/>
          <a:stretch/>
        </p:blipFill>
        <p:spPr bwMode="auto">
          <a:xfrm>
            <a:off x="6750460" y="2769298"/>
            <a:ext cx="1489939" cy="11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houette, Livres, Connaissances, Sages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590" y="3294608"/>
            <a:ext cx="1158372" cy="12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Pimp, Smiley, Dude, Émoticône, L'Homme, Avatar, Anonym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93" y="4347722"/>
            <a:ext cx="1203706" cy="11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9329379" y="6372505"/>
            <a:ext cx="278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latin typeface="Montserrat" panose="02000505000000020004" pitchFamily="2" charset="0"/>
              </a:rPr>
              <a:t>Images: Licence </a:t>
            </a:r>
            <a:r>
              <a:rPr lang="fr-CA" sz="900" dirty="0" err="1">
                <a:latin typeface="Montserrat" panose="02000505000000020004" pitchFamily="2" charset="0"/>
              </a:rPr>
              <a:t>Pixabay</a:t>
            </a:r>
            <a:r>
              <a:rPr lang="fr-CA" sz="9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</p:spTree>
    <p:extLst>
      <p:ext uri="{BB962C8B-B14F-4D97-AF65-F5344CB8AC3E}">
        <p14:creationId xmlns:p14="http://schemas.microsoft.com/office/powerpoint/2010/main" val="22099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animBg="1"/>
      <p:bldP spid="3" grpId="0"/>
      <p:bldP spid="12" grpId="0"/>
      <p:bldP spid="13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Droits protégés par la loi sur le droit d’auteur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07895" y="2120083"/>
            <a:ext cx="3021542" cy="874207"/>
          </a:xfrm>
          <a:prstGeom prst="roundRect">
            <a:avLst>
              <a:gd name="adj" fmla="val 50000"/>
            </a:avLst>
          </a:prstGeom>
          <a:ln w="38100">
            <a:solidFill>
              <a:srgbClr val="17355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Droits patrimoniaux ou économiques</a:t>
            </a:r>
          </a:p>
        </p:txBody>
      </p:sp>
      <p:sp>
        <p:nvSpPr>
          <p:cNvPr id="8" name="Espace réservé du contenu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0399" y="2131685"/>
            <a:ext cx="2481192" cy="862605"/>
          </a:xfrm>
          <a:prstGeom prst="roundRect">
            <a:avLst>
              <a:gd name="adj" fmla="val 50000"/>
            </a:avLst>
          </a:prstGeom>
          <a:ln w="38100">
            <a:solidFill>
              <a:srgbClr val="E734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>
                <a:latin typeface="Montserrat" panose="02000505000000020004" pitchFamily="2" charset="0"/>
              </a:rPr>
              <a:t>Droits moraux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331527" y="3434808"/>
            <a:ext cx="258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Intégrité de l’œuvre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dirty="0">
              <a:latin typeface="Montserrat" panose="02000505000000020004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331526" y="4024557"/>
            <a:ext cx="258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Revendiquer la création de l’œuvre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331525" y="4788240"/>
            <a:ext cx="258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Anonymat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dirty="0">
              <a:latin typeface="Montserrat" panose="02000505000000020004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52" y="2594751"/>
            <a:ext cx="1741332" cy="1680113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4087691" y="2561989"/>
            <a:ext cx="866146" cy="613290"/>
          </a:xfrm>
          <a:prstGeom prst="straightConnector1">
            <a:avLst/>
          </a:prstGeom>
          <a:ln w="76200">
            <a:solidFill>
              <a:srgbClr val="1735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7276289" y="2521270"/>
            <a:ext cx="783772" cy="684679"/>
          </a:xfrm>
          <a:prstGeom prst="straightConnector1">
            <a:avLst/>
          </a:prstGeom>
          <a:ln w="76200">
            <a:solidFill>
              <a:srgbClr val="E73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601190" y="4330759"/>
            <a:ext cx="122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Autrice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5687367" y="4899099"/>
            <a:ext cx="363385" cy="535472"/>
          </a:xfrm>
          <a:prstGeom prst="straightConnector1">
            <a:avLst/>
          </a:prstGeom>
          <a:ln w="76200">
            <a:solidFill>
              <a:srgbClr val="1735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ocument, Papier, Contrat, Juridiques, Écrit, La Lo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97" y="5434571"/>
            <a:ext cx="696310" cy="88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necteur droit avec flèche 29"/>
          <p:cNvCxnSpPr/>
          <p:nvPr/>
        </p:nvCxnSpPr>
        <p:spPr>
          <a:xfrm flipH="1" flipV="1">
            <a:off x="4270549" y="5204054"/>
            <a:ext cx="392967" cy="564475"/>
          </a:xfrm>
          <a:prstGeom prst="straightConnector1">
            <a:avLst/>
          </a:prstGeom>
          <a:ln w="76200">
            <a:solidFill>
              <a:srgbClr val="1735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Banque, Argent, Finances, Enregistrer, Compte, Bâtim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104" y="4181379"/>
            <a:ext cx="1028200" cy="86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814750" y="3467237"/>
            <a:ext cx="36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Diffuser ou reproduire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14750" y="4081139"/>
            <a:ext cx="20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Exécuter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14750" y="4686607"/>
            <a:ext cx="258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Montserrat" panose="02000505000000020004" pitchFamily="2" charset="0"/>
              </a:rPr>
              <a:t>Transformer ou traduire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3448664" y="3111622"/>
            <a:ext cx="585540" cy="843321"/>
          </a:xfrm>
          <a:prstGeom prst="straightConnector1">
            <a:avLst/>
          </a:prstGeom>
          <a:ln w="76200">
            <a:solidFill>
              <a:srgbClr val="1735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9658641" y="6302478"/>
            <a:ext cx="278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latin typeface="Montserrat" panose="02000505000000020004" pitchFamily="2" charset="0"/>
              </a:rPr>
              <a:t>Images: Licence </a:t>
            </a:r>
            <a:r>
              <a:rPr lang="fr-CA" sz="900" dirty="0" err="1">
                <a:latin typeface="Montserrat" panose="02000505000000020004" pitchFamily="2" charset="0"/>
              </a:rPr>
              <a:t>Pixabay</a:t>
            </a:r>
            <a:r>
              <a:rPr lang="fr-CA" sz="9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</p:spTree>
    <p:extLst>
      <p:ext uri="{BB962C8B-B14F-4D97-AF65-F5344CB8AC3E}">
        <p14:creationId xmlns:p14="http://schemas.microsoft.com/office/powerpoint/2010/main" val="375243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Droits protégés par la loi sur le droit d’auteur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07895" y="2120083"/>
            <a:ext cx="3021542" cy="874207"/>
          </a:xfrm>
          <a:prstGeom prst="roundRect">
            <a:avLst>
              <a:gd name="adj" fmla="val 50000"/>
            </a:avLst>
          </a:prstGeom>
          <a:ln w="38100">
            <a:solidFill>
              <a:srgbClr val="17355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Droits patrimoniaux ou économiques</a:t>
            </a:r>
          </a:p>
        </p:txBody>
      </p:sp>
      <p:sp>
        <p:nvSpPr>
          <p:cNvPr id="8" name="Espace réservé du contenu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0399" y="2131685"/>
            <a:ext cx="2481192" cy="862605"/>
          </a:xfrm>
          <a:prstGeom prst="roundRect">
            <a:avLst>
              <a:gd name="adj" fmla="val 50000"/>
            </a:avLst>
          </a:prstGeom>
          <a:ln w="38100">
            <a:solidFill>
              <a:srgbClr val="E734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>
                <a:latin typeface="Montserrat" panose="02000505000000020004" pitchFamily="2" charset="0"/>
              </a:rPr>
              <a:t>Droits moraux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175" y="3441776"/>
            <a:ext cx="1741332" cy="1680113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9118113" y="5177784"/>
            <a:ext cx="110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Autrice</a:t>
            </a:r>
          </a:p>
        </p:txBody>
      </p:sp>
      <p:pic>
        <p:nvPicPr>
          <p:cNvPr id="4100" name="Picture 4" descr="Banque, Argent, Finances, Enregistrer, Compte, Bâtim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66" y="3378631"/>
            <a:ext cx="1723799" cy="145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857088" y="5039284"/>
            <a:ext cx="127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Montserrat" panose="02000505000000020004" pitchFamily="2" charset="0"/>
              </a:rPr>
              <a:t>Maison d’édition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658641" y="6302478"/>
            <a:ext cx="278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latin typeface="Montserrat" panose="02000505000000020004" pitchFamily="2" charset="0"/>
              </a:rPr>
              <a:t>Images: Licence </a:t>
            </a:r>
            <a:r>
              <a:rPr lang="fr-CA" sz="900" dirty="0" err="1">
                <a:latin typeface="Montserrat" panose="02000505000000020004" pitchFamily="2" charset="0"/>
              </a:rPr>
              <a:t>Pixabay</a:t>
            </a:r>
            <a:r>
              <a:rPr lang="fr-CA" sz="9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</p:spTree>
    <p:extLst>
      <p:ext uri="{BB962C8B-B14F-4D97-AF65-F5344CB8AC3E}">
        <p14:creationId xmlns:p14="http://schemas.microsoft.com/office/powerpoint/2010/main" val="78690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8152" y="505804"/>
            <a:ext cx="10515600" cy="1325563"/>
          </a:xfrm>
        </p:spPr>
        <p:txBody>
          <a:bodyPr/>
          <a:lstStyle/>
          <a:p>
            <a:r>
              <a:rPr lang="fr-CA" dirty="0">
                <a:latin typeface="Montserrat" panose="02000505000000020004" pitchFamily="2" charset="0"/>
              </a:rPr>
              <a:t>Équilibre visé par la loi sur le droit d’auteur</a:t>
            </a:r>
          </a:p>
        </p:txBody>
      </p:sp>
      <p:pic>
        <p:nvPicPr>
          <p:cNvPr id="8194" name="Picture 2" descr="La Justice, La Loi, De Mesure, Silhouette, Po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66" y="1690734"/>
            <a:ext cx="3823572" cy="35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89911" y="3125488"/>
            <a:ext cx="1520084" cy="715089"/>
          </a:xfrm>
          <a:prstGeom prst="roundRect">
            <a:avLst/>
          </a:prstGeom>
          <a:solidFill>
            <a:srgbClr val="E7344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Montserrat" panose="02000505000000020004" pitchFamily="2" charset="0"/>
              </a:rPr>
              <a:t>Droits des créateurs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77414" y="3125488"/>
            <a:ext cx="1769849" cy="715089"/>
          </a:xfrm>
          <a:prstGeom prst="roundRect">
            <a:avLst/>
          </a:prstGeom>
          <a:solidFill>
            <a:srgbClr val="23A63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fr-CA" dirty="0">
                <a:latin typeface="Montserrat" panose="02000505000000020004" pitchFamily="2" charset="0"/>
              </a:rPr>
              <a:t>Droits des utilisateurs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89911" y="5712353"/>
            <a:ext cx="176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E73440"/>
                </a:solidFill>
                <a:latin typeface="Montserrat" panose="02000505000000020004" pitchFamily="2" charset="0"/>
              </a:rPr>
              <a:t>Règle générale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318549" y="5712353"/>
            <a:ext cx="199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23A638"/>
                </a:solidFill>
                <a:latin typeface="Montserrat" panose="02000505000000020004" pitchFamily="2" charset="0"/>
              </a:rPr>
              <a:t>Exceptions à cette règle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658642" y="6302478"/>
            <a:ext cx="22088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latin typeface="Montserrat" panose="02000505000000020004" pitchFamily="2" charset="0"/>
              </a:rPr>
              <a:t>Image: Licence </a:t>
            </a:r>
            <a:r>
              <a:rPr lang="fr-CA" sz="900" dirty="0" err="1">
                <a:latin typeface="Montserrat" panose="02000505000000020004" pitchFamily="2" charset="0"/>
              </a:rPr>
              <a:t>Pixabay</a:t>
            </a:r>
            <a:r>
              <a:rPr lang="fr-CA" sz="9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</p:spTree>
    <p:extLst>
      <p:ext uri="{BB962C8B-B14F-4D97-AF65-F5344CB8AC3E}">
        <p14:creationId xmlns:p14="http://schemas.microsoft.com/office/powerpoint/2010/main" val="18747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200" y="4038272"/>
            <a:ext cx="10515600" cy="1754188"/>
          </a:xfrm>
        </p:spPr>
        <p:txBody>
          <a:bodyPr>
            <a:normAutofit/>
          </a:bodyPr>
          <a:lstStyle/>
          <a:p>
            <a:r>
              <a:rPr lang="fr-CA" dirty="0">
                <a:latin typeface="Montserrat" panose="02000505000000020004" pitchFamily="2" charset="0"/>
              </a:rPr>
              <a:t>La loi sur le droit d’auteur</a:t>
            </a:r>
          </a:p>
          <a:p>
            <a:r>
              <a:rPr lang="fr-CA" dirty="0">
                <a:solidFill>
                  <a:schemeClr val="accent1"/>
                </a:solidFill>
                <a:latin typeface="Montserrat" panose="02000505000000020004" pitchFamily="2" charset="0"/>
              </a:rPr>
              <a:t>Utilisations possibles dans les cours</a:t>
            </a:r>
          </a:p>
          <a:p>
            <a:r>
              <a:rPr lang="fr-CA" dirty="0">
                <a:latin typeface="Montserrat" panose="02000505000000020004" pitchFamily="2" charset="0"/>
              </a:rPr>
              <a:t>Utilisations possibles en tout temps</a:t>
            </a:r>
          </a:p>
          <a:p>
            <a:r>
              <a:rPr lang="fr-CA" dirty="0">
                <a:latin typeface="Montserrat" panose="02000505000000020004" pitchFamily="2" charset="0"/>
              </a:rPr>
              <a:t>Demandes d’autorisation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821724" y="3171934"/>
            <a:ext cx="10532076" cy="692150"/>
          </a:xfrm>
        </p:spPr>
        <p:txBody>
          <a:bodyPr/>
          <a:lstStyle/>
          <a:p>
            <a:r>
              <a:rPr lang="fr-CA" dirty="0">
                <a:solidFill>
                  <a:schemeClr val="tx1"/>
                </a:solidFill>
                <a:latin typeface="Montserrat" panose="02000505000000020004" pitchFamily="2" charset="0"/>
              </a:rPr>
              <a:t>Au menu</a:t>
            </a:r>
          </a:p>
        </p:txBody>
      </p:sp>
      <p:pic>
        <p:nvPicPr>
          <p:cNvPr id="2054" name="Picture 6" descr="Vidéo-Conférence, Appel Vidéo, Webinaire, En Lig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33" r="-409" b="17341"/>
          <a:stretch/>
        </p:blipFill>
        <p:spPr bwMode="auto">
          <a:xfrm>
            <a:off x="5128984" y="1069413"/>
            <a:ext cx="2455052" cy="15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621064" y="6189744"/>
            <a:ext cx="21892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latin typeface="Montserrat" panose="02000505000000020004" pitchFamily="2" charset="0"/>
              </a:rPr>
              <a:t>Images: Licence </a:t>
            </a:r>
            <a:r>
              <a:rPr lang="fr-CA" sz="900" dirty="0" err="1">
                <a:latin typeface="Montserrat" panose="02000505000000020004" pitchFamily="2" charset="0"/>
              </a:rPr>
              <a:t>Pixabay</a:t>
            </a:r>
            <a:r>
              <a:rPr lang="fr-CA" sz="900" dirty="0">
                <a:latin typeface="Montserrat" panose="02000505000000020004" pitchFamily="2" charset="0"/>
              </a:rPr>
              <a:t> https://pixabay.com/fr/service/license/</a:t>
            </a:r>
          </a:p>
        </p:txBody>
      </p:sp>
      <p:pic>
        <p:nvPicPr>
          <p:cNvPr id="2050" name="Picture 2" descr="Salle De Classe, Tableau Noir, Classe, Apprentiss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37" y="1001682"/>
            <a:ext cx="2115675" cy="178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Bibliothèques UdeM">
      <a:dk1>
        <a:srgbClr val="232326"/>
      </a:dk1>
      <a:lt1>
        <a:sysClr val="window" lastClr="FFFFFF"/>
      </a:lt1>
      <a:dk2>
        <a:srgbClr val="39393F"/>
      </a:dk2>
      <a:lt2>
        <a:srgbClr val="E4E9FD"/>
      </a:lt2>
      <a:accent1>
        <a:srgbClr val="0047B6"/>
      </a:accent1>
      <a:accent2>
        <a:srgbClr val="EB690B"/>
      </a:accent2>
      <a:accent3>
        <a:srgbClr val="8CC63F"/>
      </a:accent3>
      <a:accent4>
        <a:srgbClr val="D0D0E5"/>
      </a:accent4>
      <a:accent5>
        <a:srgbClr val="FFD200"/>
      </a:accent5>
      <a:accent6>
        <a:srgbClr val="7CB135"/>
      </a:accent6>
      <a:hlink>
        <a:srgbClr val="C73489"/>
      </a:hlink>
      <a:folHlink>
        <a:srgbClr val="EE3224"/>
      </a:folHlink>
    </a:clrScheme>
    <a:fontScheme name="Personnalisé 3">
      <a:majorFont>
        <a:latin typeface="Gotham Narrow Book"/>
        <a:ea typeface=""/>
        <a:cs typeface=""/>
      </a:majorFont>
      <a:minorFont>
        <a:latin typeface="Gotham Narro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 - Faculté de médecine - 10 décembre 2020.potx" id="{ED8BEC23-D0B7-4F3B-932A-8B5D0E9355D2}" vid="{0DF90720-80CD-4678-AD82-23671571C38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3CEEC784BF884CB6C537003C337525" ma:contentTypeVersion="33" ma:contentTypeDescription="Create a new document." ma:contentTypeScope="" ma:versionID="d676f0ce81cd5e76515995a81a6ad44f">
  <xsd:schema xmlns:xsd="http://www.w3.org/2001/XMLSchema" xmlns:xs="http://www.w3.org/2001/XMLSchema" xmlns:p="http://schemas.microsoft.com/office/2006/metadata/properties" xmlns:ns2="7a8728cc-2fa9-4e9b-a0d2-13bdcafa2c75" xmlns:ns3="73851328-8e20-48e6-b294-78d57b586f99" targetNamespace="http://schemas.microsoft.com/office/2006/metadata/properties" ma:root="true" ma:fieldsID="dbde808f08e672e02988ffd9fb68d713" ns2:_="" ns3:_="">
    <xsd:import namespace="7a8728cc-2fa9-4e9b-a0d2-13bdcafa2c75"/>
    <xsd:import namespace="73851328-8e20-48e6-b294-78d57b586f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728cc-2fa9-4e9b-a0d2-13bdcafa2c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51328-8e20-48e6-b294-78d57b586f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7a8728cc-2fa9-4e9b-a0d2-13bdcafa2c75" xsi:nil="true"/>
    <Invited_Members xmlns="7a8728cc-2fa9-4e9b-a0d2-13bdcafa2c75" xsi:nil="true"/>
    <CultureName xmlns="7a8728cc-2fa9-4e9b-a0d2-13bdcafa2c75" xsi:nil="true"/>
    <Leaders xmlns="7a8728cc-2fa9-4e9b-a0d2-13bdcafa2c75">
      <UserInfo>
        <DisplayName/>
        <AccountId xsi:nil="true"/>
        <AccountType/>
      </UserInfo>
    </Leaders>
    <Templates xmlns="7a8728cc-2fa9-4e9b-a0d2-13bdcafa2c75" xsi:nil="true"/>
    <FolderType xmlns="7a8728cc-2fa9-4e9b-a0d2-13bdcafa2c75" xsi:nil="true"/>
    <Owner xmlns="7a8728cc-2fa9-4e9b-a0d2-13bdcafa2c75">
      <UserInfo>
        <DisplayName/>
        <AccountId xsi:nil="true"/>
        <AccountType/>
      </UserInfo>
    </Owner>
    <Distribution_Groups xmlns="7a8728cc-2fa9-4e9b-a0d2-13bdcafa2c75" xsi:nil="true"/>
    <LMS_Mappings xmlns="7a8728cc-2fa9-4e9b-a0d2-13bdcafa2c75" xsi:nil="true"/>
    <Invited_Leaders xmlns="7a8728cc-2fa9-4e9b-a0d2-13bdcafa2c75" xsi:nil="true"/>
    <NotebookType xmlns="7a8728cc-2fa9-4e9b-a0d2-13bdcafa2c75" xsi:nil="true"/>
    <Math_Settings xmlns="7a8728cc-2fa9-4e9b-a0d2-13bdcafa2c75" xsi:nil="true"/>
    <Teams_Channel_Section_Location xmlns="7a8728cc-2fa9-4e9b-a0d2-13bdcafa2c75" xsi:nil="true"/>
    <AppVersion xmlns="7a8728cc-2fa9-4e9b-a0d2-13bdcafa2c75" xsi:nil="true"/>
    <Members xmlns="7a8728cc-2fa9-4e9b-a0d2-13bdcafa2c75">
      <UserInfo>
        <DisplayName/>
        <AccountId xsi:nil="true"/>
        <AccountType/>
      </UserInfo>
    </Members>
    <Member_Groups xmlns="7a8728cc-2fa9-4e9b-a0d2-13bdcafa2c75">
      <UserInfo>
        <DisplayName/>
        <AccountId xsi:nil="true"/>
        <AccountType/>
      </UserInfo>
    </Member_Groups>
    <Self_Registration_Enabled xmlns="7a8728cc-2fa9-4e9b-a0d2-13bdcafa2c75" xsi:nil="true"/>
    <Is_Collaboration_Space_Locked xmlns="7a8728cc-2fa9-4e9b-a0d2-13bdcafa2c75" xsi:nil="true"/>
    <TeamsChannelId xmlns="7a8728cc-2fa9-4e9b-a0d2-13bdcafa2c75" xsi:nil="true"/>
    <IsNotebookLocked xmlns="7a8728cc-2fa9-4e9b-a0d2-13bdcafa2c75" xsi:nil="true"/>
    <Has_Leaders_Only_SectionGroup xmlns="7a8728cc-2fa9-4e9b-a0d2-13bdcafa2c75" xsi:nil="true"/>
  </documentManagement>
</p:properties>
</file>

<file path=customXml/itemProps1.xml><?xml version="1.0" encoding="utf-8"?>
<ds:datastoreItem xmlns:ds="http://schemas.openxmlformats.org/officeDocument/2006/customXml" ds:itemID="{FAE14F72-460D-4618-8FCF-F9313FD7A75D}"/>
</file>

<file path=customXml/itemProps2.xml><?xml version="1.0" encoding="utf-8"?>
<ds:datastoreItem xmlns:ds="http://schemas.openxmlformats.org/officeDocument/2006/customXml" ds:itemID="{4CD62220-2F5B-414B-8E38-F95048420E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CB341D-4742-4CA8-B868-21AD563B0B7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71dbce2-31c7-4e65-b605-42d2eca9f96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bb9bdbc-0745-4dbe-8829-1c3d717a672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CPU - Faculté de médecine - 10 décembre 2020</Template>
  <TotalTime>633</TotalTime>
  <Words>1691</Words>
  <Application>Microsoft Office PowerPoint</Application>
  <PresentationFormat>Grand écran</PresentationFormat>
  <Paragraphs>308</Paragraphs>
  <Slides>31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Respecter le droit d’auteur en contexte  d’enseignement                                       </vt:lpstr>
      <vt:lpstr>Présentation PowerPoint</vt:lpstr>
      <vt:lpstr>Présentation PowerPoint</vt:lpstr>
      <vt:lpstr>Œuvres protégées par le droit d’auteur</vt:lpstr>
      <vt:lpstr>Droits protégés par la loi sur le droit d’auteur</vt:lpstr>
      <vt:lpstr>Droits protégés par la loi sur le droit d’auteur</vt:lpstr>
      <vt:lpstr>Droits protégés par la loi sur le droit d’auteur</vt:lpstr>
      <vt:lpstr>Équilibre visé par la loi sur le droit d’auteur</vt:lpstr>
      <vt:lpstr>Présentation PowerPoint</vt:lpstr>
      <vt:lpstr>Utiliser des œuvres protégées dans un cours en respectant la loi sur le droit d’auteur</vt:lpstr>
      <vt:lpstr>Utiliser des œuvres protégées dans un cours en respectant la loi sur le droit d’auteur</vt:lpstr>
      <vt:lpstr>Utiliser des œuvres protégées dans un cours en respectant la loi sur le droit d’auteur</vt:lpstr>
      <vt:lpstr>Utiliser des œuvres protégées dans un cours en respectant la loi sur le droit d’auteur</vt:lpstr>
      <vt:lpstr>Utiliser des œuvres protégées dans un cours en respectant la loi sur le droit d’auteur</vt:lpstr>
      <vt:lpstr>Utiliser des œuvres protégées dans un cours en respectant la loi sur le droit d’auteur</vt:lpstr>
      <vt:lpstr>Utiliser des œuvres protégées dans un cours en respectant la loi sur le droit d’auteur</vt:lpstr>
      <vt:lpstr>Utiliser des œuvres protégées dans un cours en respectant la loi sur le droit d’auteur</vt:lpstr>
      <vt:lpstr>Présentation PowerPoint</vt:lpstr>
      <vt:lpstr>Utilisations possibles en tout temps</vt:lpstr>
      <vt:lpstr>Usages permis dans tous les contextes</vt:lpstr>
      <vt:lpstr>Usages permis dans tous les contextes</vt:lpstr>
      <vt:lpstr>Usages permis dans tous les contextes</vt:lpstr>
      <vt:lpstr>Utilisations possibles en tout temps</vt:lpstr>
      <vt:lpstr>Utilisations permises dans tous les contextes</vt:lpstr>
      <vt:lpstr>Utilisations permises dans tous les contextes</vt:lpstr>
      <vt:lpstr>Utilisations permises dans tous les contextes</vt:lpstr>
      <vt:lpstr>Présentation PowerPoint</vt:lpstr>
      <vt:lpstr>Demandes d’autorisation d’une œuvre</vt:lpstr>
      <vt:lpstr>Ressources au sujet du droit d’auteur</vt:lpstr>
      <vt:lpstr>Autres ressources pertinentes</vt:lpstr>
      <vt:lpstr>Présentation PowerPoint</vt:lpstr>
    </vt:vector>
  </TitlesOfParts>
  <Company>Université de Montréal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 d’auteur et enseignement                                       à l’Université de Montréal</dc:title>
  <dc:creator>Nadeau France</dc:creator>
  <cp:lastModifiedBy>Bourque Marilou</cp:lastModifiedBy>
  <cp:revision>29</cp:revision>
  <dcterms:created xsi:type="dcterms:W3CDTF">2021-01-08T15:07:23Z</dcterms:created>
  <dcterms:modified xsi:type="dcterms:W3CDTF">2021-02-03T13:25:30Z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0x010100F23CEEC784BF884CB6C537003C337525</vt:lpwstr>
  </property>
  <property fmtid="{D5CDD505-2E9C-101B-9397-08002B2CF9AE}" pid="3" name="TaxKeyword">
    <vt:lpwstr/>
  </property>
  <property fmtid="{D5CDD505-2E9C-101B-9397-08002B2CF9AE}" pid="4" name="TaxCatchAll">
    <vt:lpwstr/>
  </property>
  <property fmtid="{D5CDD505-2E9C-101B-9397-08002B2CF9AE}" pid="5" name="TaxKeywordTaxHTField">
    <vt:lpwstr/>
  </property>
</Properties>
</file>