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55" r:id="rId5"/>
    <p:sldMasterId id="2147483669" r:id="rId6"/>
    <p:sldMasterId id="2147483670" r:id="rId7"/>
    <p:sldMasterId id="2147483671" r:id="rId8"/>
    <p:sldMasterId id="2147483663" r:id="rId9"/>
  </p:sldMasterIdLst>
  <p:notesMasterIdLst>
    <p:notesMasterId r:id="rId41"/>
  </p:notesMasterIdLst>
  <p:handoutMasterIdLst>
    <p:handoutMasterId r:id="rId42"/>
  </p:handoutMasterIdLst>
  <p:sldIdLst>
    <p:sldId id="272" r:id="rId10"/>
    <p:sldId id="300" r:id="rId11"/>
    <p:sldId id="301" r:id="rId12"/>
    <p:sldId id="274" r:id="rId13"/>
    <p:sldId id="276" r:id="rId14"/>
    <p:sldId id="319" r:id="rId15"/>
    <p:sldId id="320" r:id="rId16"/>
    <p:sldId id="303" r:id="rId17"/>
    <p:sldId id="305" r:id="rId18"/>
    <p:sldId id="268" r:id="rId19"/>
    <p:sldId id="302" r:id="rId20"/>
    <p:sldId id="306" r:id="rId21"/>
    <p:sldId id="308" r:id="rId22"/>
    <p:sldId id="309" r:id="rId23"/>
    <p:sldId id="310" r:id="rId24"/>
    <p:sldId id="273" r:id="rId25"/>
    <p:sldId id="315" r:id="rId26"/>
    <p:sldId id="316" r:id="rId27"/>
    <p:sldId id="317" r:id="rId28"/>
    <p:sldId id="318" r:id="rId29"/>
    <p:sldId id="312" r:id="rId30"/>
    <p:sldId id="321" r:id="rId31"/>
    <p:sldId id="322" r:id="rId32"/>
    <p:sldId id="323" r:id="rId33"/>
    <p:sldId id="324" r:id="rId34"/>
    <p:sldId id="325" r:id="rId35"/>
    <p:sldId id="311" r:id="rId36"/>
    <p:sldId id="313" r:id="rId37"/>
    <p:sldId id="314" r:id="rId38"/>
    <p:sldId id="307" r:id="rId39"/>
    <p:sldId id="29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02F42-D5AD-F21B-75E5-D912A7870D27}" name="Marianne Dubé" initials="MD" userId="S::dubm2627@usherbrooke.ca::99ce552f-53b5-4fbe-ac19-38e51f2fcb64" providerId="AD"/>
  <p188:author id="{06BA2A82-9945-E8EA-65CA-E56660F61ADB}" name="Marilou Bourque" initials="MB" userId="S::marilou.bourque_umontreal.ca#ext#@usherbrooke.onmicrosoft.com::6ef320c7-2832-408b-b6e7-3442104fde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12" d="100"/>
          <a:sy n="112" d="100"/>
        </p:scale>
        <p:origin x="750" y="96"/>
      </p:cViewPr>
      <p:guideLst>
        <p:guide orient="horz" pos="2160"/>
        <p:guide pos="384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5C8EE49-369F-4A3E-AFBA-826B5E37954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BF62BE1D-0B6C-4065-8BC7-B7715516CD2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D13BD9-19DE-46F5-BFA5-FC49AC7B0F73}" type="datetimeFigureOut">
              <a:rPr lang="fr-CA" smtClean="0"/>
              <a:t>2022-02-24</a:t>
            </a:fld>
            <a:endParaRPr lang="fr-CA"/>
          </a:p>
        </p:txBody>
      </p:sp>
      <p:sp>
        <p:nvSpPr>
          <p:cNvPr id="4" name="Espace réservé du pied de page 3">
            <a:extLst>
              <a:ext uri="{FF2B5EF4-FFF2-40B4-BE49-F238E27FC236}">
                <a16:creationId xmlns:a16="http://schemas.microsoft.com/office/drawing/2014/main" id="{1C82EF86-97B5-446C-9F73-148D251AD3F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67310CA2-CD4B-42B2-9F78-C746D87ADD5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894241-CD87-4C72-8503-9D8633C587A5}" type="slidenum">
              <a:rPr lang="fr-CA" smtClean="0"/>
              <a:t>‹N°›</a:t>
            </a:fld>
            <a:endParaRPr lang="fr-CA"/>
          </a:p>
        </p:txBody>
      </p:sp>
    </p:spTree>
    <p:extLst>
      <p:ext uri="{BB962C8B-B14F-4D97-AF65-F5344CB8AC3E}">
        <p14:creationId xmlns:p14="http://schemas.microsoft.com/office/powerpoint/2010/main" val="106561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AE1037-2713-8045-8150-DE4D61D1C355}" type="datetimeFigureOut">
              <a:t>24/02/2022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61B6E-A724-E046-9C92-E6295C5FB80B}" type="slidenum">
              <a:t>‹N°›</a:t>
            </a:fld>
            <a:endParaRPr lang="en-US"/>
          </a:p>
        </p:txBody>
      </p:sp>
    </p:spTree>
    <p:extLst>
      <p:ext uri="{BB962C8B-B14F-4D97-AF65-F5344CB8AC3E}">
        <p14:creationId xmlns:p14="http://schemas.microsoft.com/office/powerpoint/2010/main" val="249818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dl.handle.net/11143/189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sherbrooke.ca/a-propos/fileadmin/sites/a-propos/documents/direction/directives/2600-06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a:t>
            </a:fld>
            <a:endParaRPr lang="fr-CA"/>
          </a:p>
        </p:txBody>
      </p:sp>
    </p:spTree>
    <p:extLst>
      <p:ext uri="{BB962C8B-B14F-4D97-AF65-F5344CB8AC3E}">
        <p14:creationId xmlns:p14="http://schemas.microsoft.com/office/powerpoint/2010/main" val="227649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10</a:t>
            </a:fld>
            <a:endParaRPr lang="fr-CA"/>
          </a:p>
        </p:txBody>
      </p:sp>
    </p:spTree>
    <p:extLst>
      <p:ext uri="{BB962C8B-B14F-4D97-AF65-F5344CB8AC3E}">
        <p14:creationId xmlns:p14="http://schemas.microsoft.com/office/powerpoint/2010/main" val="121747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u="none" strike="noStrike" dirty="0">
                <a:solidFill>
                  <a:srgbClr val="2D9D5F"/>
                </a:solidFill>
                <a:effectLst/>
                <a:latin typeface="Helvetica Neue"/>
                <a:hlinkClick r:id="rId3"/>
              </a:rPr>
              <a:t>http://hdl.handle.net/11143/18903</a:t>
            </a:r>
            <a:endParaRPr lang="fr-CA" dirty="0"/>
          </a:p>
          <a:p>
            <a:r>
              <a:rPr lang="fr-CA" dirty="0"/>
              <a:t>Le document s’adresse à : gestionnaire et personnel responsable de dépôt.  </a:t>
            </a:r>
            <a:endParaRPr lang="fr-CA" dirty="0">
              <a:cs typeface="Calibri"/>
            </a:endParaRPr>
          </a:p>
          <a:p>
            <a:r>
              <a:rPr lang="fr-CA" dirty="0"/>
              <a:t>Se veut très accessible, car vocabulaire accessible, mais respecte les règles standards en bibliothéconomie.</a:t>
            </a:r>
            <a:endParaRPr lang="fr-CA" dirty="0">
              <a:cs typeface="Calibri"/>
            </a:endParaRPr>
          </a:p>
          <a:p>
            <a:r>
              <a:rPr lang="fr-CA" dirty="0"/>
              <a:t>Faciliter l’interopérabilité des systèmes (uniformisation, mais flexibilité en fonction des systèmes, minimiser les décisions subjectives).</a:t>
            </a:r>
            <a:endParaRPr lang="fr-CA" dirty="0">
              <a:cs typeface="Calibri"/>
            </a:endParaRPr>
          </a:p>
          <a:p>
            <a:pPr marL="0" indent="0">
              <a:buNone/>
            </a:pPr>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11</a:t>
            </a:fld>
            <a:endParaRPr lang="fr-CA"/>
          </a:p>
        </p:txBody>
      </p:sp>
    </p:spTree>
    <p:extLst>
      <p:ext uri="{BB962C8B-B14F-4D97-AF65-F5344CB8AC3E}">
        <p14:creationId xmlns:p14="http://schemas.microsoft.com/office/powerpoint/2010/main" val="161871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Structure du guide (les différentes sections : voir la TDM).</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Arrimage avec Dublin </a:t>
            </a:r>
            <a:r>
              <a:rPr lang="fr-CA" dirty="0" err="1"/>
              <a:t>Core</a:t>
            </a:r>
            <a:r>
              <a:rPr lang="fr-CA" dirty="0"/>
              <a:t>.</a:t>
            </a:r>
          </a:p>
          <a:p>
            <a:r>
              <a:rPr lang="fr-CA" dirty="0"/>
              <a:t>Pour respecter chacun des dépôts, les recommandations se présentent à l’intérieur d’une échelle d’intégration à 3 niveaux : </a:t>
            </a:r>
          </a:p>
          <a:p>
            <a:pPr marL="228600" indent="-228600">
              <a:buAutoNum type="arabicPeriod"/>
            </a:pPr>
            <a:r>
              <a:rPr lang="fr-CA" dirty="0"/>
              <a:t>Éléments requis </a:t>
            </a:r>
            <a:r>
              <a:rPr lang="fr-CA" b="1" dirty="0"/>
              <a:t>(insister sur champs propre aux REL et ceux qui ont mené à plus de discussion)</a:t>
            </a:r>
          </a:p>
          <a:p>
            <a:pPr marL="228600" indent="-228600">
              <a:buAutoNum type="arabicPeriod"/>
            </a:pPr>
            <a:r>
              <a:rPr lang="fr-CA" dirty="0"/>
              <a:t>Éléments recommandés</a:t>
            </a:r>
          </a:p>
          <a:p>
            <a:pPr marL="228600" indent="-228600">
              <a:buAutoNum type="arabicPeriod"/>
            </a:pPr>
            <a:r>
              <a:rPr lang="fr-CA" dirty="0"/>
              <a:t>Éléments optionnels </a:t>
            </a:r>
          </a:p>
          <a:p>
            <a:pPr marL="0" indent="0">
              <a:buNone/>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12</a:t>
            </a:fld>
            <a:endParaRPr lang="fr-CA"/>
          </a:p>
        </p:txBody>
      </p:sp>
    </p:spTree>
    <p:extLst>
      <p:ext uri="{BB962C8B-B14F-4D97-AF65-F5344CB8AC3E}">
        <p14:creationId xmlns:p14="http://schemas.microsoft.com/office/powerpoint/2010/main" val="429002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13</a:t>
            </a:fld>
            <a:endParaRPr lang="fr-CA"/>
          </a:p>
        </p:txBody>
      </p:sp>
    </p:spTree>
    <p:extLst>
      <p:ext uri="{BB962C8B-B14F-4D97-AF65-F5344CB8AC3E}">
        <p14:creationId xmlns:p14="http://schemas.microsoft.com/office/powerpoint/2010/main" val="1086077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14</a:t>
            </a:fld>
            <a:endParaRPr lang="fr-CA"/>
          </a:p>
        </p:txBody>
      </p:sp>
    </p:spTree>
    <p:extLst>
      <p:ext uri="{BB962C8B-B14F-4D97-AF65-F5344CB8AC3E}">
        <p14:creationId xmlns:p14="http://schemas.microsoft.com/office/powerpoint/2010/main" val="79852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15</a:t>
            </a:fld>
            <a:endParaRPr lang="fr-CA"/>
          </a:p>
        </p:txBody>
      </p:sp>
    </p:spTree>
    <p:extLst>
      <p:ext uri="{BB962C8B-B14F-4D97-AF65-F5344CB8AC3E}">
        <p14:creationId xmlns:p14="http://schemas.microsoft.com/office/powerpoint/2010/main" val="423198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endParaRPr lang="fr-CA" b="0"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16</a:t>
            </a:fld>
            <a:endParaRPr lang="fr-CA"/>
          </a:p>
        </p:txBody>
      </p:sp>
    </p:spTree>
    <p:extLst>
      <p:ext uri="{BB962C8B-B14F-4D97-AF65-F5344CB8AC3E}">
        <p14:creationId xmlns:p14="http://schemas.microsoft.com/office/powerpoint/2010/main" val="1593646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17</a:t>
            </a:fld>
            <a:endParaRPr lang="fr-CA"/>
          </a:p>
        </p:txBody>
      </p:sp>
    </p:spTree>
    <p:extLst>
      <p:ext uri="{BB962C8B-B14F-4D97-AF65-F5344CB8AC3E}">
        <p14:creationId xmlns:p14="http://schemas.microsoft.com/office/powerpoint/2010/main" val="20767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18</a:t>
            </a:fld>
            <a:endParaRPr lang="fr-CA"/>
          </a:p>
        </p:txBody>
      </p:sp>
    </p:spTree>
    <p:extLst>
      <p:ext uri="{BB962C8B-B14F-4D97-AF65-F5344CB8AC3E}">
        <p14:creationId xmlns:p14="http://schemas.microsoft.com/office/powerpoint/2010/main" val="204902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19</a:t>
            </a:fld>
            <a:endParaRPr lang="fr-CA"/>
          </a:p>
        </p:txBody>
      </p:sp>
    </p:spTree>
    <p:extLst>
      <p:ext uri="{BB962C8B-B14F-4D97-AF65-F5344CB8AC3E}">
        <p14:creationId xmlns:p14="http://schemas.microsoft.com/office/powerpoint/2010/main" val="298581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a:t>
            </a:fld>
            <a:endParaRPr lang="fr-CA"/>
          </a:p>
        </p:txBody>
      </p:sp>
    </p:spTree>
    <p:extLst>
      <p:ext uri="{BB962C8B-B14F-4D97-AF65-F5344CB8AC3E}">
        <p14:creationId xmlns:p14="http://schemas.microsoft.com/office/powerpoint/2010/main" val="4044747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kern="0" dirty="0">
                <a:solidFill>
                  <a:srgbClr val="173457"/>
                </a:solidFill>
                <a:effectLst/>
                <a:latin typeface="Calibri" panose="020F0502020204030204" pitchFamily="34" charset="0"/>
                <a:ea typeface="Calibri" panose="020F0502020204030204" pitchFamily="34" charset="0"/>
                <a:cs typeface="Times New Roman" panose="02020603050405020304" pitchFamily="18" charset="0"/>
              </a:rPr>
              <a:t>Situation initiale : REL étaient éparpillées dans le dépôt (par discipline).  </a:t>
            </a:r>
          </a:p>
          <a:p>
            <a:r>
              <a:rPr lang="fr-CA" sz="1200" b="0" kern="0" dirty="0">
                <a:solidFill>
                  <a:srgbClr val="173457"/>
                </a:solidFill>
                <a:effectLst/>
                <a:latin typeface="Calibri" panose="020F0502020204030204" pitchFamily="34" charset="0"/>
                <a:cs typeface="Times New Roman" panose="02020603050405020304" pitchFamily="18" charset="0"/>
              </a:rPr>
              <a:t>Suite aux travaux du GT : création d’une collection exclusive aux REL. </a:t>
            </a:r>
          </a:p>
          <a:p>
            <a:r>
              <a:rPr lang="fr-CA" sz="1200" b="0" kern="0" dirty="0">
                <a:solidFill>
                  <a:srgbClr val="173457"/>
                </a:solidFill>
                <a:effectLst/>
                <a:latin typeface="Calibri" panose="020F0502020204030204" pitchFamily="34" charset="0"/>
                <a:cs typeface="Times New Roman" panose="02020603050405020304" pitchFamily="18" charset="0"/>
              </a:rPr>
              <a:t>Demande de l’adaptation de la part de toute l’équipe (tech en docu et bib).</a:t>
            </a:r>
          </a:p>
          <a:p>
            <a:r>
              <a:rPr lang="fr-CA" sz="1200" b="0" kern="0" dirty="0">
                <a:solidFill>
                  <a:srgbClr val="173457"/>
                </a:solidFill>
                <a:effectLst/>
                <a:latin typeface="Calibri" panose="020F0502020204030204" pitchFamily="34" charset="0"/>
                <a:cs typeface="Times New Roman" panose="02020603050405020304" pitchFamily="18" charset="0"/>
              </a:rPr>
              <a:t>Processus en continu en fonction des cas de figures qui arrivent (ex. : balado : quel est le document principal? etc.).</a:t>
            </a:r>
          </a:p>
          <a:p>
            <a:r>
              <a:rPr lang="fr-CA" sz="1200" b="0" kern="0" dirty="0">
                <a:solidFill>
                  <a:srgbClr val="173457"/>
                </a:solidFill>
                <a:effectLst/>
                <a:latin typeface="Calibri" panose="020F0502020204030204" pitchFamily="34" charset="0"/>
                <a:cs typeface="Times New Roman" panose="02020603050405020304" pitchFamily="18" charset="0"/>
              </a:rPr>
              <a:t>À partir du moment de la création de collection, le comité de pilotage de la bibliothèque a commencé à s’intéresser au dossier REL. </a:t>
            </a:r>
          </a:p>
          <a:p>
            <a:r>
              <a:rPr lang="fr-CA" sz="1200" b="0" kern="0" dirty="0">
                <a:solidFill>
                  <a:srgbClr val="173457"/>
                </a:solidFill>
                <a:effectLst/>
                <a:latin typeface="Calibri" panose="020F0502020204030204" pitchFamily="34" charset="0"/>
                <a:cs typeface="Times New Roman" panose="02020603050405020304" pitchFamily="18" charset="0"/>
              </a:rPr>
              <a:t>C’est un nouveau mouvement à </a:t>
            </a:r>
            <a:r>
              <a:rPr lang="fr-CA" sz="1200" b="0" kern="0" dirty="0" err="1">
                <a:solidFill>
                  <a:srgbClr val="173457"/>
                </a:solidFill>
                <a:effectLst/>
                <a:latin typeface="Calibri" panose="020F0502020204030204" pitchFamily="34" charset="0"/>
                <a:cs typeface="Times New Roman" panose="02020603050405020304" pitchFamily="18" charset="0"/>
              </a:rPr>
              <a:t>UdeS</a:t>
            </a:r>
            <a:r>
              <a:rPr lang="fr-CA" sz="1200" b="0" kern="0" dirty="0">
                <a:solidFill>
                  <a:srgbClr val="173457"/>
                </a:solidFill>
                <a:effectLst/>
                <a:latin typeface="Calibri" panose="020F0502020204030204" pitchFamily="34" charset="0"/>
                <a:cs typeface="Times New Roman" panose="02020603050405020304" pitchFamily="18" charset="0"/>
              </a:rPr>
              <a:t> de vouloir partager les outils d’enseignement (REL/REN). Le comité de pilotage avait suggéré la mise sur pied d’un nouveau dépôt pour les REL et autres objets pédagogiques. Pour le moment, c’est encore considéré comme un pilote et la situation est suivie et réévaluée.</a:t>
            </a:r>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21</a:t>
            </a:fld>
            <a:endParaRPr lang="fr-CA"/>
          </a:p>
        </p:txBody>
      </p:sp>
    </p:spTree>
    <p:extLst>
      <p:ext uri="{BB962C8B-B14F-4D97-AF65-F5344CB8AC3E}">
        <p14:creationId xmlns:p14="http://schemas.microsoft.com/office/powerpoint/2010/main" val="3453240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sz="1200" b="0" kern="0" dirty="0">
                <a:solidFill>
                  <a:srgbClr val="173457"/>
                </a:solidFill>
                <a:effectLst/>
                <a:latin typeface="Calibri"/>
                <a:ea typeface="Calibri" panose="020F0502020204030204" pitchFamily="34" charset="0"/>
                <a:cs typeface="Calibri"/>
              </a:rPr>
              <a:t>À l’été 2020, en pleine implantation de la PPS, l’</a:t>
            </a:r>
            <a:r>
              <a:rPr lang="fr-CA" sz="1200" b="0" kern="0" dirty="0" err="1">
                <a:solidFill>
                  <a:srgbClr val="173457"/>
                </a:solidFill>
                <a:effectLst/>
                <a:latin typeface="Calibri"/>
                <a:ea typeface="Calibri" panose="020F0502020204030204" pitchFamily="34" charset="0"/>
                <a:cs typeface="Calibri"/>
              </a:rPr>
              <a:t>UdeS</a:t>
            </a:r>
            <a:r>
              <a:rPr lang="fr-CA" sz="1200" b="0" kern="0" dirty="0">
                <a:solidFill>
                  <a:srgbClr val="173457"/>
                </a:solidFill>
                <a:effectLst/>
                <a:latin typeface="Calibri"/>
                <a:ea typeface="Calibri" panose="020F0502020204030204" pitchFamily="34" charset="0"/>
                <a:cs typeface="Calibri"/>
              </a:rPr>
              <a:t> est la première université à avoir des REL à déposer.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cs typeface="Calibri"/>
              </a:rPr>
              <a:t>Le dépôt institutionnel Savoirs </a:t>
            </a:r>
            <a:r>
              <a:rPr lang="fr-FR" dirty="0" err="1">
                <a:cs typeface="Calibri"/>
              </a:rPr>
              <a:t>UdeS</a:t>
            </a:r>
            <a:r>
              <a:rPr lang="fr-FR" dirty="0">
                <a:cs typeface="Calibri"/>
              </a:rPr>
              <a:t> apparait comme la meilleure option possible pour le dépôt des REL à l’</a:t>
            </a:r>
            <a:r>
              <a:rPr lang="fr-FR" dirty="0" err="1">
                <a:cs typeface="Calibri"/>
              </a:rPr>
              <a:t>UdeS</a:t>
            </a:r>
            <a:r>
              <a:rPr lang="fr-FR" dirty="0">
                <a:cs typeface="Calibri"/>
              </a:rPr>
              <a:t> à court terme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cs typeface="Calibri"/>
              </a:rPr>
              <a:t>Utilisation d’un bordereau de dépôt généraliste pour décrire les REL, mais nous nous rendons rapidement compte que ce bordereau ne répond pas à tous les besoins pour les REL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Dépôt des REL dans les collections </a:t>
            </a:r>
            <a:r>
              <a:rPr lang="fr-CA" dirty="0">
                <a:cs typeface="Calibri"/>
              </a:rPr>
              <a:t>Publications et recherches des différentes facultés (pas de regroupement). </a:t>
            </a:r>
            <a:r>
              <a:rPr lang="fr-CA" kern="0" dirty="0"/>
              <a:t>Ainsi, une REL en physique était déposée dans la collection Faculté des sciences – Publications et recherches.</a:t>
            </a:r>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22</a:t>
            </a:fld>
            <a:endParaRPr lang="fr-CA"/>
          </a:p>
        </p:txBody>
      </p:sp>
    </p:spTree>
    <p:extLst>
      <p:ext uri="{BB962C8B-B14F-4D97-AF65-F5344CB8AC3E}">
        <p14:creationId xmlns:p14="http://schemas.microsoft.com/office/powerpoint/2010/main" val="2606430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sz="1200" b="0" kern="0" dirty="0">
                <a:solidFill>
                  <a:srgbClr val="173457"/>
                </a:solidFill>
                <a:effectLst/>
                <a:latin typeface="Calibri"/>
                <a:cs typeface="Calibri"/>
              </a:rPr>
              <a:t>Adaptation constante </a:t>
            </a:r>
            <a:r>
              <a:rPr lang="fr-CA" sz="1200" b="1" kern="0" dirty="0">
                <a:solidFill>
                  <a:srgbClr val="173457"/>
                </a:solidFill>
                <a:effectLst/>
                <a:latin typeface="Calibri"/>
                <a:cs typeface="Calibri"/>
              </a:rPr>
              <a:t>de la part de toute l’équipe </a:t>
            </a:r>
            <a:r>
              <a:rPr lang="fr-CA" kern="0" dirty="0">
                <a:solidFill>
                  <a:srgbClr val="173457"/>
                </a:solidFill>
                <a:latin typeface="Calibri"/>
                <a:cs typeface="Calibri"/>
              </a:rPr>
              <a:t>de Savoirs en fonction </a:t>
            </a:r>
            <a:r>
              <a:rPr lang="fr-CA" sz="1200" b="0" kern="0" dirty="0">
                <a:solidFill>
                  <a:srgbClr val="173457"/>
                </a:solidFill>
                <a:effectLst/>
                <a:latin typeface="Calibri"/>
                <a:cs typeface="Calibri"/>
              </a:rPr>
              <a:t>des cas de figures qui se présentent (ex. : </a:t>
            </a:r>
            <a:r>
              <a:rPr lang="fr-CA" sz="1200" b="0" kern="0" dirty="0" err="1">
                <a:solidFill>
                  <a:srgbClr val="173457"/>
                </a:solidFill>
                <a:effectLst/>
                <a:latin typeface="Calibri"/>
                <a:cs typeface="Calibri"/>
              </a:rPr>
              <a:t>balado</a:t>
            </a:r>
            <a:r>
              <a:rPr lang="fr-CA" sz="1200" b="0" kern="0" dirty="0">
                <a:solidFill>
                  <a:srgbClr val="173457"/>
                </a:solidFill>
                <a:effectLst/>
                <a:latin typeface="Calibri"/>
                <a:cs typeface="Calibri"/>
              </a:rPr>
              <a:t> : quel est le document principal?)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cs typeface="Calibri"/>
              </a:rPr>
              <a:t>Suite aux travaux et recommandations du GT, une collection Ressources éducatives libres (REL) est créée permettant ainsi de regrouper les REL et de les distinguer des publications scientifiques traditionnelles comme les articles</a:t>
            </a:r>
            <a:endParaRPr lang="fr-CA" sz="1200" b="0" kern="0" dirty="0">
              <a:solidFill>
                <a:srgbClr val="173457"/>
              </a:solidFill>
              <a:effectLst/>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kern="0" dirty="0">
                <a:solidFill>
                  <a:srgbClr val="173457"/>
                </a:solidFill>
                <a:effectLst/>
                <a:latin typeface="Calibri"/>
                <a:cs typeface="Calibri"/>
              </a:rPr>
              <a:t>Désir d’intégrer les REL à la </a:t>
            </a:r>
            <a:r>
              <a:rPr lang="fr-CA" b="0" i="0" u="none" strike="noStrike" dirty="0">
                <a:solidFill>
                  <a:srgbClr val="005A20"/>
                </a:solidFill>
                <a:effectLst/>
                <a:latin typeface="Arial" panose="020B0604020202020204" pitchFamily="34" charset="0"/>
                <a:hlinkClick r:id="rId3" tooltip="Ouvre un lien externe dans une nouvelle fenêtre"/>
              </a:rPr>
              <a:t>Directive relative au dépôt institutionnel Savoirs </a:t>
            </a:r>
            <a:r>
              <a:rPr lang="fr-CA" b="0" i="0" u="none" strike="noStrike" dirty="0" err="1">
                <a:solidFill>
                  <a:srgbClr val="005A20"/>
                </a:solidFill>
                <a:effectLst/>
                <a:latin typeface="Arial" panose="020B0604020202020204" pitchFamily="34" charset="0"/>
                <a:hlinkClick r:id="rId3" tooltip="Ouvre un lien externe dans une nouvelle fenêtre"/>
              </a:rPr>
              <a:t>UdeS</a:t>
            </a:r>
            <a:r>
              <a:rPr lang="fr-CA" b="0" i="0" u="none" strike="noStrike" dirty="0">
                <a:solidFill>
                  <a:srgbClr val="005A20"/>
                </a:solidFill>
                <a:effectLst/>
                <a:latin typeface="Arial" panose="020B0604020202020204" pitchFamily="34" charset="0"/>
                <a:hlinkClick r:id="rId3" tooltip="Ouvre un lien externe dans une nouvelle fenêtre"/>
              </a:rPr>
              <a:t> 2600-060</a:t>
            </a:r>
            <a:r>
              <a:rPr lang="fr-CA" b="0" i="0" u="none" strike="noStrike" dirty="0">
                <a:solidFill>
                  <a:srgbClr val="005A20"/>
                </a:solidFill>
                <a:effectLst/>
                <a:latin typeface="Arial" panose="020B0604020202020204" pitchFamily="34" charset="0"/>
              </a:rPr>
              <a:t>, donc l’approbation des membres du comité de pilotage de Savoirs est nécessaire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strike="noStrike" dirty="0">
                <a:solidFill>
                  <a:srgbClr val="005A20"/>
                </a:solidFill>
                <a:effectLst/>
                <a:latin typeface="Arial" panose="020B0604020202020204" pitchFamily="34" charset="0"/>
              </a:rPr>
              <a:t>Les membres du comité de pilotage sont très axés Recherche et sont réticents à mélanger les REL aux productions scientifiques traditionnelles et le dépôt des REL dans Savoirs ne fait pas l’unanimité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strike="noStrike" dirty="0">
                <a:solidFill>
                  <a:srgbClr val="005A20"/>
                </a:solidFill>
                <a:effectLst/>
                <a:latin typeface="Arial" panose="020B0604020202020204" pitchFamily="34" charset="0"/>
              </a:rPr>
              <a:t>Toutefois, la </a:t>
            </a:r>
            <a:r>
              <a:rPr lang="fr-CA" b="0" i="0" u="none" strike="noStrike" dirty="0">
                <a:solidFill>
                  <a:srgbClr val="005A20"/>
                </a:solidFill>
                <a:effectLst/>
                <a:latin typeface="Arial" panose="020B0604020202020204" pitchFamily="34" charset="0"/>
                <a:hlinkClick r:id="rId3" tooltip="Ouvre un lien externe dans une nouvelle fenêtre"/>
              </a:rPr>
              <a:t>Directive relative au dépôt institutionnel Savoirs </a:t>
            </a:r>
            <a:r>
              <a:rPr lang="fr-CA" b="0" i="0" u="none" strike="noStrike" dirty="0" err="1">
                <a:solidFill>
                  <a:srgbClr val="005A20"/>
                </a:solidFill>
                <a:effectLst/>
                <a:latin typeface="Arial" panose="020B0604020202020204" pitchFamily="34" charset="0"/>
                <a:hlinkClick r:id="rId3" tooltip="Ouvre un lien externe dans une nouvelle fenêtre"/>
              </a:rPr>
              <a:t>UdeS</a:t>
            </a:r>
            <a:r>
              <a:rPr lang="fr-CA" b="0" i="0" u="none" strike="noStrike" dirty="0">
                <a:solidFill>
                  <a:srgbClr val="005A20"/>
                </a:solidFill>
                <a:effectLst/>
                <a:latin typeface="Arial" panose="020B0604020202020204" pitchFamily="34" charset="0"/>
                <a:hlinkClick r:id="rId3" tooltip="Ouvre un lien externe dans une nouvelle fenêtre"/>
              </a:rPr>
              <a:t> 2600-060</a:t>
            </a:r>
            <a:r>
              <a:rPr lang="fr-CA" b="0" i="0" u="none" strike="noStrike" dirty="0">
                <a:solidFill>
                  <a:srgbClr val="005A20"/>
                </a:solidFill>
                <a:effectLst/>
                <a:latin typeface="Arial" panose="020B0604020202020204" pitchFamily="34" charset="0"/>
              </a:rPr>
              <a:t> permet le dépôt dans Savoirs des documents qui ont produits dans le cadre d’activités de recherche ou d’enseignement. Les documents doivent être de nature  scientifique ou de création et ne doivent pas être de nature éphémère.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kern="0" dirty="0">
                <a:solidFill>
                  <a:srgbClr val="173457"/>
                </a:solidFill>
                <a:effectLst/>
                <a:latin typeface="Calibri"/>
                <a:cs typeface="Calibri"/>
              </a:rPr>
              <a:t>C’est un nouveau mouvement à </a:t>
            </a:r>
            <a:r>
              <a:rPr lang="fr-CA" sz="1200" b="0" kern="0" dirty="0" err="1">
                <a:solidFill>
                  <a:srgbClr val="173457"/>
                </a:solidFill>
                <a:effectLst/>
                <a:latin typeface="Calibri"/>
                <a:cs typeface="Calibri"/>
              </a:rPr>
              <a:t>UdeS</a:t>
            </a:r>
            <a:r>
              <a:rPr lang="fr-CA" sz="1200" b="0" kern="0" dirty="0">
                <a:solidFill>
                  <a:srgbClr val="173457"/>
                </a:solidFill>
                <a:effectLst/>
                <a:latin typeface="Calibri"/>
                <a:cs typeface="Calibri"/>
              </a:rPr>
              <a:t> de vouloir partager les outils d’enseignement (REL). Un changement de posture est amorcé : à suivre.</a:t>
            </a:r>
            <a:endParaRPr lang="fr-CA" b="0" i="0" u="none" strike="noStrike" dirty="0">
              <a:solidFill>
                <a:srgbClr val="005A20"/>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strike="noStrike" dirty="0">
                <a:solidFill>
                  <a:srgbClr val="005A20"/>
                </a:solidFill>
                <a:effectLst/>
                <a:latin typeface="Arial" panose="020B0604020202020204" pitchFamily="34" charset="0"/>
              </a:rPr>
              <a:t>La mise sur pied d’un autre dépôt </a:t>
            </a:r>
            <a:r>
              <a:rPr lang="fr-CA" sz="1200" b="0" kern="0" dirty="0">
                <a:solidFill>
                  <a:srgbClr val="173457"/>
                </a:solidFill>
                <a:effectLst/>
                <a:latin typeface="+mn-lt"/>
                <a:cs typeface="Calibri"/>
              </a:rPr>
              <a:t>pour les REL et autres objets pédagogiques a été évoquée, mais ni le SBA ni le STI disposent des ressources humaines nécessaires actuellement. Par ailleurs, d’autres services de l’</a:t>
            </a:r>
            <a:r>
              <a:rPr lang="fr-CA" sz="1200" b="0" kern="0" dirty="0" err="1">
                <a:solidFill>
                  <a:srgbClr val="173457"/>
                </a:solidFill>
                <a:effectLst/>
                <a:latin typeface="+mn-lt"/>
                <a:cs typeface="Calibri"/>
              </a:rPr>
              <a:t>UdeS</a:t>
            </a:r>
            <a:r>
              <a:rPr lang="fr-CA" sz="1200" b="0" kern="0" dirty="0">
                <a:solidFill>
                  <a:srgbClr val="173457"/>
                </a:solidFill>
                <a:effectLst/>
                <a:latin typeface="+mn-lt"/>
                <a:cs typeface="Calibri"/>
              </a:rPr>
              <a:t>, comme le SSF, pourraient être impliqués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kern="0" dirty="0">
                <a:solidFill>
                  <a:srgbClr val="173457"/>
                </a:solidFill>
                <a:effectLst/>
                <a:latin typeface="+mn-lt"/>
                <a:cs typeface="Calibri"/>
              </a:rPr>
              <a:t>Nouveau poste de cadre pour le soutien à la recherche</a:t>
            </a: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23</a:t>
            </a:fld>
            <a:endParaRPr lang="fr-CA"/>
          </a:p>
        </p:txBody>
      </p:sp>
    </p:spTree>
    <p:extLst>
      <p:ext uri="{BB962C8B-B14F-4D97-AF65-F5344CB8AC3E}">
        <p14:creationId xmlns:p14="http://schemas.microsoft.com/office/powerpoint/2010/main" val="14436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b="0" kern="0" dirty="0">
              <a:solidFill>
                <a:srgbClr val="173457"/>
              </a:solidFill>
              <a:effectLst/>
              <a:latin typeface="Calibri"/>
              <a:cs typeface="Calibri"/>
            </a:endParaRPr>
          </a:p>
          <a:p>
            <a:r>
              <a:rPr lang="fr-CA" dirty="0"/>
              <a:t>Exemple du bordereau de dépôt pour les REL à </a:t>
            </a:r>
            <a:r>
              <a:rPr lang="fr-CA" dirty="0" err="1"/>
              <a:t>UdeS</a:t>
            </a:r>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24</a:t>
            </a:fld>
            <a:endParaRPr lang="fr-CA"/>
          </a:p>
        </p:txBody>
      </p:sp>
    </p:spTree>
    <p:extLst>
      <p:ext uri="{BB962C8B-B14F-4D97-AF65-F5344CB8AC3E}">
        <p14:creationId xmlns:p14="http://schemas.microsoft.com/office/powerpoint/2010/main" val="314064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Exemple du bordereau de dépôt pour les REL</a:t>
            </a: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25</a:t>
            </a:fld>
            <a:endParaRPr lang="fr-CA"/>
          </a:p>
        </p:txBody>
      </p:sp>
    </p:spTree>
    <p:extLst>
      <p:ext uri="{BB962C8B-B14F-4D97-AF65-F5344CB8AC3E}">
        <p14:creationId xmlns:p14="http://schemas.microsoft.com/office/powerpoint/2010/main" val="56349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Exemple du bordereau de dépôt pour les REL</a:t>
            </a: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26</a:t>
            </a:fld>
            <a:endParaRPr lang="fr-CA"/>
          </a:p>
        </p:txBody>
      </p:sp>
    </p:spTree>
    <p:extLst>
      <p:ext uri="{BB962C8B-B14F-4D97-AF65-F5344CB8AC3E}">
        <p14:creationId xmlns:p14="http://schemas.microsoft.com/office/powerpoint/2010/main" val="927032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72861B6E-A724-E046-9C92-E6295C5FB80B}" type="slidenum">
              <a:rPr lang="fr-FR"/>
              <a:t>27</a:t>
            </a:fld>
            <a:endParaRPr lang="fr-FR"/>
          </a:p>
        </p:txBody>
      </p:sp>
    </p:spTree>
    <p:extLst>
      <p:ext uri="{BB962C8B-B14F-4D97-AF65-F5344CB8AC3E}">
        <p14:creationId xmlns:p14="http://schemas.microsoft.com/office/powerpoint/2010/main" val="4076105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cs typeface="Calibri"/>
              </a:rPr>
              <a:t>Pour visualiser l'ensemble des documents de cette REL, il faut télécharger le fichier zip, dézipper et regarder fichier par fichier. Pas très convivial.</a:t>
            </a:r>
          </a:p>
          <a:p>
            <a:r>
              <a:rPr lang="fr-CA" noProof="0" dirty="0">
                <a:cs typeface="Calibri"/>
              </a:rPr>
              <a:t>Certains champs propres aux REL ne sont pas présents, car on a tenté d'entrer des métadonnées de REL dans un schéma de métadonnées conçu pour de la documentation savante (articles, thèses et mémoires, etc.).</a:t>
            </a:r>
          </a:p>
        </p:txBody>
      </p:sp>
      <p:sp>
        <p:nvSpPr>
          <p:cNvPr id="4" name="Espace réservé du numéro de diapositive 3"/>
          <p:cNvSpPr>
            <a:spLocks noGrp="1"/>
          </p:cNvSpPr>
          <p:nvPr>
            <p:ph type="sldNum" sz="quarter" idx="5"/>
          </p:nvPr>
        </p:nvSpPr>
        <p:spPr/>
        <p:txBody>
          <a:bodyPr/>
          <a:lstStyle/>
          <a:p>
            <a:fld id="{72861B6E-A724-E046-9C92-E6295C5FB80B}" type="slidenum">
              <a:rPr lang="fr-FR"/>
              <a:t>28</a:t>
            </a:fld>
            <a:endParaRPr lang="fr-FR"/>
          </a:p>
        </p:txBody>
      </p:sp>
    </p:spTree>
    <p:extLst>
      <p:ext uri="{BB962C8B-B14F-4D97-AF65-F5344CB8AC3E}">
        <p14:creationId xmlns:p14="http://schemas.microsoft.com/office/powerpoint/2010/main" val="116076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cs typeface="Calibri"/>
              </a:rPr>
              <a:t>La même REL maintenant déposée dans Calypso permet une meilleure visualisation des différents documents multimédias de la REL.</a:t>
            </a:r>
          </a:p>
          <a:p>
            <a:r>
              <a:rPr lang="fr-CA" noProof="0" dirty="0">
                <a:cs typeface="Calibri"/>
              </a:rPr>
              <a:t>Nous avons pu intégrer le schéma de métadonnées de REL produit avec le sous-groupe, sans impact sur les autres collections de Calypso.</a:t>
            </a:r>
          </a:p>
        </p:txBody>
      </p:sp>
      <p:sp>
        <p:nvSpPr>
          <p:cNvPr id="4" name="Espace réservé du numéro de diapositive 3"/>
          <p:cNvSpPr>
            <a:spLocks noGrp="1"/>
          </p:cNvSpPr>
          <p:nvPr>
            <p:ph type="sldNum" sz="quarter" idx="5"/>
          </p:nvPr>
        </p:nvSpPr>
        <p:spPr/>
        <p:txBody>
          <a:bodyPr/>
          <a:lstStyle/>
          <a:p>
            <a:fld id="{72861B6E-A724-E046-9C92-E6295C5FB80B}" type="slidenum">
              <a:rPr lang="fr-FR"/>
              <a:t>29</a:t>
            </a:fld>
            <a:endParaRPr lang="fr-FR"/>
          </a:p>
        </p:txBody>
      </p:sp>
    </p:spTree>
    <p:extLst>
      <p:ext uri="{BB962C8B-B14F-4D97-AF65-F5344CB8AC3E}">
        <p14:creationId xmlns:p14="http://schemas.microsoft.com/office/powerpoint/2010/main" val="332809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30</a:t>
            </a:fld>
            <a:endParaRPr lang="fr-CA"/>
          </a:p>
        </p:txBody>
      </p:sp>
    </p:spTree>
    <p:extLst>
      <p:ext uri="{BB962C8B-B14F-4D97-AF65-F5344CB8AC3E}">
        <p14:creationId xmlns:p14="http://schemas.microsoft.com/office/powerpoint/2010/main" val="402757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3</a:t>
            </a:fld>
            <a:endParaRPr lang="fr-CA"/>
          </a:p>
        </p:txBody>
      </p:sp>
    </p:spTree>
    <p:extLst>
      <p:ext uri="{BB962C8B-B14F-4D97-AF65-F5344CB8AC3E}">
        <p14:creationId xmlns:p14="http://schemas.microsoft.com/office/powerpoint/2010/main" val="227802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31</a:t>
            </a:fld>
            <a:endParaRPr lang="fr-CA"/>
          </a:p>
        </p:txBody>
      </p:sp>
    </p:spTree>
    <p:extLst>
      <p:ext uri="{BB962C8B-B14F-4D97-AF65-F5344CB8AC3E}">
        <p14:creationId xmlns:p14="http://schemas.microsoft.com/office/powerpoint/2010/main" val="82912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Petit survol de la fabriqueREL : projet interétablissement initié en 2019 par les services pédagogiques et BIB. Financé par le MES via le BMOPAN.</a:t>
            </a:r>
            <a:endParaRPr lang="fr-CA" dirty="0">
              <a:cs typeface="Calibri"/>
            </a:endParaRPr>
          </a:p>
          <a:p>
            <a:r>
              <a:rPr lang="fr-CA" dirty="0"/>
              <a:t>Nos grandes actions tournent autour de l’accompagnement dans la création de REL des personnes enseignantes. Ce qui inclut donc d’expliquer ce que sont les REL, d’en faire la promotion, mais aussi d’accompagner dans la diffusion des REL produites. Toutefois, développer une solution de dépôt de REL n’est pas dans notre mandat. À l’époque, une étude de faisabilité sur un dépôt de REL était en cours. On avait bon espoir. Le temps passe, on a des REL de qualité qui sont produites et qu’on doit diffuser.</a:t>
            </a:r>
            <a:endParaRPr lang="fr-CA" dirty="0">
              <a:cs typeface="Calibri"/>
            </a:endParaRPr>
          </a:p>
          <a:p>
            <a:r>
              <a:rPr lang="fr-CA" dirty="0"/>
              <a:t>C’est là que l’histoire d’amour entre la fabriqueREL et les dépôts universitaires commencent.</a:t>
            </a:r>
            <a:endParaRPr lang="fr-CA" dirty="0">
              <a:cs typeface="Calibri"/>
            </a:endParaRP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4</a:t>
            </a:fld>
            <a:endParaRPr lang="fr-CA"/>
          </a:p>
        </p:txBody>
      </p:sp>
    </p:spTree>
    <p:extLst>
      <p:ext uri="{BB962C8B-B14F-4D97-AF65-F5344CB8AC3E}">
        <p14:creationId xmlns:p14="http://schemas.microsoft.com/office/powerpoint/2010/main" val="60351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Bef>
                <a:spcPts val="3000"/>
              </a:spcBef>
              <a:spcAft>
                <a:spcPts val="1200"/>
              </a:spcAft>
            </a:pPr>
            <a:r>
              <a:rPr lang="fr-CA" kern="0" dirty="0">
                <a:solidFill>
                  <a:srgbClr val="173457"/>
                </a:solidFill>
                <a:latin typeface="Calibri"/>
                <a:ea typeface="Calibri" panose="020F0502020204030204" pitchFamily="34" charset="0"/>
                <a:cs typeface="Calibri"/>
              </a:rPr>
              <a:t>Avec la pandémie qui force l'enseignement à distance à tous les niveaux d'enseignement au Québec, le besoin pour du matériel pédagogique réutilisable et adaptable est plus présent que jamais.</a:t>
            </a:r>
            <a:endParaRPr lang="fr-CA" dirty="0"/>
          </a:p>
          <a:p>
            <a:pPr>
              <a:lnSpc>
                <a:spcPct val="107000"/>
              </a:lnSpc>
              <a:spcBef>
                <a:spcPts val="3000"/>
              </a:spcBef>
              <a:spcAft>
                <a:spcPts val="1200"/>
              </a:spcAft>
            </a:pPr>
            <a:r>
              <a:rPr lang="fr-CA" kern="0" dirty="0"/>
              <a:t>Malheureusement, au moment de diffuser les premières REL produites par la fabriqueREL en 2020, il n'y a pas de dépôt national (québécois) pour les objets pédago-numériques.</a:t>
            </a:r>
            <a:endParaRPr lang="fr-CA" dirty="0"/>
          </a:p>
          <a:p>
            <a:pPr>
              <a:lnSpc>
                <a:spcPct val="107000"/>
              </a:lnSpc>
              <a:spcBef>
                <a:spcPts val="3000"/>
              </a:spcBef>
              <a:spcAft>
                <a:spcPts val="1200"/>
              </a:spcAft>
            </a:pPr>
            <a:r>
              <a:rPr lang="fr-CA" kern="0" dirty="0">
                <a:solidFill>
                  <a:srgbClr val="173457"/>
                </a:solidFill>
                <a:latin typeface="Calibri"/>
                <a:ea typeface="Calibri" panose="020F0502020204030204" pitchFamily="34" charset="0"/>
                <a:cs typeface="Calibri"/>
              </a:rPr>
              <a:t>Les bibliothèques universitaires, partenaires de la première heure de la fabriqueREL, ont été approchées et l'option de déposer les REL dans les dépôts institutionnels a été envisagée.</a:t>
            </a:r>
          </a:p>
          <a:p>
            <a:pPr>
              <a:lnSpc>
                <a:spcPct val="107000"/>
              </a:lnSpc>
              <a:spcBef>
                <a:spcPts val="3000"/>
              </a:spcBef>
              <a:spcAft>
                <a:spcPts val="1200"/>
              </a:spcAft>
            </a:pPr>
            <a:endParaRPr lang="fr-CA" kern="0" dirty="0">
              <a:solidFill>
                <a:srgbClr val="173457"/>
              </a:solidFill>
              <a:latin typeface="Calibri" panose="020F0502020204030204" pitchFamily="34" charset="0"/>
              <a:ea typeface="Calibri" panose="020F0502020204030204" pitchFamily="34" charset="0"/>
              <a:cs typeface="Calibri"/>
            </a:endParaRPr>
          </a:p>
          <a:p>
            <a:pPr>
              <a:lnSpc>
                <a:spcPct val="107000"/>
              </a:lnSpc>
              <a:spcBef>
                <a:spcPts val="3000"/>
              </a:spcBef>
              <a:spcAft>
                <a:spcPts val="1200"/>
              </a:spcAft>
            </a:pPr>
            <a:r>
              <a:rPr lang="fr-CA" kern="0" dirty="0">
                <a:solidFill>
                  <a:srgbClr val="173457"/>
                </a:solidFill>
                <a:latin typeface="Calibri"/>
                <a:ea typeface="Calibri" panose="020F0502020204030204" pitchFamily="34" charset="0"/>
                <a:cs typeface="Calibri"/>
              </a:rPr>
              <a:t>La mission d'un dépôt institutionnel est de </a:t>
            </a:r>
            <a:r>
              <a:rPr lang="fr-CA" kern="0" dirty="0"/>
              <a:t>rassembler, préserver et diffuser la production intellectuelle des membres de sa communauté universitaire.</a:t>
            </a:r>
            <a:endParaRPr lang="fr-CA" dirty="0"/>
          </a:p>
          <a:p>
            <a:pPr>
              <a:lnSpc>
                <a:spcPct val="107000"/>
              </a:lnSpc>
              <a:spcBef>
                <a:spcPts val="3000"/>
              </a:spcBef>
              <a:spcAft>
                <a:spcPts val="1200"/>
              </a:spcAft>
            </a:pPr>
            <a:r>
              <a:rPr lang="fr-CA" kern="0" dirty="0"/>
              <a:t>De plus, avec un logiciel comme </a:t>
            </a:r>
            <a:r>
              <a:rPr lang="fr-CA" kern="0" dirty="0" err="1"/>
              <a:t>DSpace</a:t>
            </a:r>
            <a:r>
              <a:rPr lang="fr-CA" kern="0" dirty="0"/>
              <a:t>, nous possédions donc déjà les infrastructures nécessaires afin d'aider la fabriqueREL à réaliser sa mission </a:t>
            </a:r>
            <a:r>
              <a:rPr lang="fr-CA" kern="0" dirty="0">
                <a:solidFill>
                  <a:srgbClr val="173457"/>
                </a:solidFill>
                <a:latin typeface="Calibri"/>
                <a:ea typeface="Calibri" panose="020F0502020204030204" pitchFamily="34" charset="0"/>
                <a:cs typeface="Calibri"/>
              </a:rPr>
              <a:t>de diffuser, mais surtout de permettre le moissonnage et la réutilisation des REL produites par nos 3 établissements.</a:t>
            </a:r>
            <a:endParaRPr lang="fr-CA" dirty="0">
              <a:cs typeface="Calibri"/>
            </a:endParaRPr>
          </a:p>
          <a:p>
            <a:pPr>
              <a:lnSpc>
                <a:spcPct val="107000"/>
              </a:lnSpc>
              <a:spcBef>
                <a:spcPts val="3000"/>
              </a:spcBef>
              <a:spcAft>
                <a:spcPts val="1200"/>
              </a:spcAft>
            </a:pPr>
            <a:endParaRPr lang="fr-CA" kern="0" dirty="0">
              <a:solidFill>
                <a:srgbClr val="173457"/>
              </a:solidFill>
              <a:latin typeface="Calibri"/>
              <a:ea typeface="Calibri" panose="020F0502020204030204" pitchFamily="34" charset="0"/>
              <a:cs typeface="Calibri"/>
            </a:endParaRP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5</a:t>
            </a:fld>
            <a:endParaRPr lang="fr-CA"/>
          </a:p>
        </p:txBody>
      </p:sp>
    </p:spTree>
    <p:extLst>
      <p:ext uri="{BB962C8B-B14F-4D97-AF65-F5344CB8AC3E}">
        <p14:creationId xmlns:p14="http://schemas.microsoft.com/office/powerpoint/2010/main" val="313370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Bef>
                <a:spcPts val="3000"/>
              </a:spcBef>
              <a:spcAft>
                <a:spcPts val="1200"/>
              </a:spcAft>
            </a:pPr>
            <a:r>
              <a:rPr lang="fr-CA" dirty="0">
                <a:cs typeface="Calibri"/>
              </a:rPr>
              <a:t>Les dépôts institutionnels sont davantage adaptés pour la diffusion et la conservation des mémoires, thèses et autres publications scientifiques traditionnelles comme les articles.</a:t>
            </a:r>
          </a:p>
          <a:p>
            <a:pPr marL="0" marR="0" lvl="0" indent="0" algn="l" defTabSz="914400" rtl="0" eaLnBrk="1" fontAlgn="auto" latinLnBrk="0" hangingPunct="1">
              <a:lnSpc>
                <a:spcPct val="107000"/>
              </a:lnSpc>
              <a:spcBef>
                <a:spcPts val="3000"/>
              </a:spcBef>
              <a:spcAft>
                <a:spcPts val="1200"/>
              </a:spcAft>
              <a:buClrTx/>
              <a:buSzTx/>
              <a:buFontTx/>
              <a:buNone/>
              <a:tabLst/>
              <a:defRPr/>
            </a:pPr>
            <a:r>
              <a:rPr lang="fr-CA" dirty="0"/>
              <a:t>Bien que tous les formats de fichiers puissent y être déposés, ces logiciels ne sont pas conçus pour la réutilisation d'objets numériques et rien </a:t>
            </a:r>
            <a:r>
              <a:rPr lang="fr-CA" dirty="0">
                <a:cs typeface="Calibri"/>
              </a:rPr>
              <a:t>de spécifique n'était mis en place pour les REL dans les BUQ impliqués dans la </a:t>
            </a:r>
            <a:r>
              <a:rPr lang="fr-CA" dirty="0" err="1">
                <a:cs typeface="Calibri"/>
              </a:rPr>
              <a:t>fabriqueREL</a:t>
            </a:r>
            <a:r>
              <a:rPr lang="fr-CA" dirty="0">
                <a:cs typeface="Calibri"/>
              </a:rPr>
              <a:t>.</a:t>
            </a:r>
          </a:p>
          <a:p>
            <a:pPr>
              <a:lnSpc>
                <a:spcPct val="107000"/>
              </a:lnSpc>
              <a:spcBef>
                <a:spcPts val="3000"/>
              </a:spcBef>
              <a:spcAft>
                <a:spcPts val="1200"/>
              </a:spcAft>
            </a:pPr>
            <a:endParaRPr lang="fr-CA" dirty="0">
              <a:cs typeface="Calibri"/>
            </a:endParaRPr>
          </a:p>
          <a:p>
            <a:pPr>
              <a:lnSpc>
                <a:spcPct val="107000"/>
              </a:lnSpc>
              <a:spcBef>
                <a:spcPts val="3000"/>
              </a:spcBef>
              <a:spcAft>
                <a:spcPts val="1200"/>
              </a:spcAft>
            </a:pPr>
            <a:r>
              <a:rPr lang="fr-CA" dirty="0">
                <a:cs typeface="Calibri"/>
              </a:rPr>
              <a:t>Par conséquent, les REL étaient déposés dans les collections Publications et recherches des différentes facultés et étaient donc éparpillées dans le dépôt.</a:t>
            </a:r>
          </a:p>
          <a:p>
            <a:pPr marL="0" marR="0" lvl="0" indent="0" algn="l" defTabSz="914400" rtl="0" eaLnBrk="1" fontAlgn="auto" latinLnBrk="0" hangingPunct="1">
              <a:lnSpc>
                <a:spcPct val="107000"/>
              </a:lnSpc>
              <a:spcBef>
                <a:spcPts val="3000"/>
              </a:spcBef>
              <a:spcAft>
                <a:spcPts val="1200"/>
              </a:spcAft>
              <a:buClrTx/>
              <a:buSzTx/>
              <a:buFontTx/>
              <a:buNone/>
              <a:tabLst/>
              <a:defRPr/>
            </a:pPr>
            <a:r>
              <a:rPr lang="fr-CA" dirty="0"/>
              <a:t>Un bordereau de dépôt généraliste était utilisé pour le dépôt des REL</a:t>
            </a:r>
          </a:p>
        </p:txBody>
      </p:sp>
      <p:sp>
        <p:nvSpPr>
          <p:cNvPr id="4" name="Espace réservé du numéro de diapositive 3"/>
          <p:cNvSpPr>
            <a:spLocks noGrp="1"/>
          </p:cNvSpPr>
          <p:nvPr>
            <p:ph type="sldNum" sz="quarter" idx="5"/>
          </p:nvPr>
        </p:nvSpPr>
        <p:spPr/>
        <p:txBody>
          <a:bodyPr/>
          <a:lstStyle/>
          <a:p>
            <a:fld id="{72861B6E-A724-E046-9C92-E6295C5FB80B}" type="slidenum">
              <a:rPr lang="fr-FR"/>
              <a:t>6</a:t>
            </a:fld>
            <a:endParaRPr lang="fr-FR"/>
          </a:p>
        </p:txBody>
      </p:sp>
    </p:spTree>
    <p:extLst>
      <p:ext uri="{BB962C8B-B14F-4D97-AF65-F5344CB8AC3E}">
        <p14:creationId xmlns:p14="http://schemas.microsoft.com/office/powerpoint/2010/main" val="289186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3000"/>
              </a:spcBef>
              <a:spcAft>
                <a:spcPts val="1200"/>
              </a:spcAft>
              <a:buClrTx/>
              <a:buSzTx/>
              <a:buFontTx/>
              <a:buNone/>
              <a:tabLst/>
              <a:defRPr/>
            </a:pPr>
            <a:r>
              <a:rPr lang="fr-CA" dirty="0"/>
              <a:t>Au fil du temps, les besoins grandissaient au niveau des REL et le nombre de REL aussi : </a:t>
            </a:r>
            <a:r>
              <a:rPr lang="fr-CA" b="0" dirty="0"/>
              <a:t>20 REL dans Savoirs et 1 dans Papyrus</a:t>
            </a:r>
          </a:p>
          <a:p>
            <a:pPr>
              <a:lnSpc>
                <a:spcPct val="107000"/>
              </a:lnSpc>
              <a:spcBef>
                <a:spcPts val="3000"/>
              </a:spcBef>
              <a:spcAft>
                <a:spcPts val="1200"/>
              </a:spcAft>
            </a:pPr>
            <a:r>
              <a:rPr lang="fr-CA" dirty="0"/>
              <a:t>Tout a débuté dans la simplicité, avec le dépôt de13 manuels de physique en format texte, mais les formats des REL sont très variés et plusieurs cas de figure se sont présentés :</a:t>
            </a:r>
          </a:p>
          <a:p>
            <a:pPr marL="171450" indent="-171450">
              <a:lnSpc>
                <a:spcPct val="107000"/>
              </a:lnSpc>
              <a:spcBef>
                <a:spcPts val="3000"/>
              </a:spcBef>
              <a:spcAft>
                <a:spcPts val="1200"/>
              </a:spcAft>
              <a:buFont typeface="Arial" panose="020B0604020202020204" pitchFamily="34" charset="0"/>
              <a:buChar char="•"/>
            </a:pPr>
            <a:r>
              <a:rPr lang="fr-CA" dirty="0"/>
              <a:t>Un module Moodle de calcul intégral (</a:t>
            </a:r>
            <a:r>
              <a:rPr lang="fr-CA" dirty="0" err="1"/>
              <a:t>UdeS</a:t>
            </a:r>
            <a:r>
              <a:rPr lang="fr-CA" dirty="0"/>
              <a:t>)</a:t>
            </a:r>
          </a:p>
          <a:p>
            <a:pPr marL="171450" indent="-171450">
              <a:lnSpc>
                <a:spcPct val="107000"/>
              </a:lnSpc>
              <a:spcBef>
                <a:spcPts val="3000"/>
              </a:spcBef>
              <a:spcAft>
                <a:spcPts val="1200"/>
              </a:spcAft>
              <a:buFont typeface="Arial" panose="020B0604020202020204" pitchFamily="34" charset="0"/>
              <a:buChar char="•"/>
            </a:pPr>
            <a:r>
              <a:rPr lang="fr-CA" dirty="0"/>
              <a:t>Des vidéos (UdeM)</a:t>
            </a:r>
          </a:p>
          <a:p>
            <a:pPr marL="171450" indent="-171450">
              <a:lnSpc>
                <a:spcPct val="107000"/>
              </a:lnSpc>
              <a:spcBef>
                <a:spcPts val="3000"/>
              </a:spcBef>
              <a:spcAft>
                <a:spcPts val="1200"/>
              </a:spcAft>
              <a:buFont typeface="Arial" panose="020B0604020202020204" pitchFamily="34" charset="0"/>
              <a:buChar char="•"/>
            </a:pPr>
            <a:r>
              <a:rPr lang="fr-CA" dirty="0"/>
              <a:t>Des jeux pour la didactique des mathématiques (UdeM)</a:t>
            </a:r>
          </a:p>
          <a:p>
            <a:pPr marL="171450" indent="-171450">
              <a:lnSpc>
                <a:spcPct val="107000"/>
              </a:lnSpc>
              <a:spcBef>
                <a:spcPts val="3000"/>
              </a:spcBef>
              <a:spcAft>
                <a:spcPts val="1200"/>
              </a:spcAft>
              <a:buFont typeface="Arial" panose="020B0604020202020204" pitchFamily="34" charset="0"/>
              <a:buChar char="•"/>
            </a:pPr>
            <a:r>
              <a:rPr lang="fr-CA" dirty="0"/>
              <a:t>Une baladodiffusion accompagnée d’un guide de l’enseignant et d’un cahier d’apprentissage pour l’étudiant (</a:t>
            </a:r>
            <a:r>
              <a:rPr lang="fr-CA" dirty="0" err="1"/>
              <a:t>UdeS</a:t>
            </a:r>
            <a:r>
              <a:rPr lang="fr-CA" dirty="0"/>
              <a:t>)</a:t>
            </a:r>
          </a:p>
          <a:p>
            <a:pPr>
              <a:lnSpc>
                <a:spcPct val="107000"/>
              </a:lnSpc>
              <a:spcBef>
                <a:spcPts val="3000"/>
              </a:spcBef>
              <a:spcAft>
                <a:spcPts val="1200"/>
              </a:spcAft>
            </a:pPr>
            <a:endParaRPr lang="fr-CA" dirty="0"/>
          </a:p>
          <a:p>
            <a:pPr>
              <a:lnSpc>
                <a:spcPct val="107000"/>
              </a:lnSpc>
              <a:spcBef>
                <a:spcPts val="3000"/>
              </a:spcBef>
              <a:spcAft>
                <a:spcPts val="1200"/>
              </a:spcAft>
            </a:pPr>
            <a:r>
              <a:rPr lang="fr-CA" dirty="0"/>
              <a:t>Rapidement, il est apparut évident que l’utilisation d’un bordereau générique ne répondait pas à tous les besoins exprimés pour décrire les REL.</a:t>
            </a:r>
          </a:p>
          <a:p>
            <a:pPr>
              <a:lnSpc>
                <a:spcPct val="107000"/>
              </a:lnSpc>
              <a:spcBef>
                <a:spcPts val="3000"/>
              </a:spcBef>
              <a:spcAft>
                <a:spcPts val="1200"/>
              </a:spcAft>
            </a:pPr>
            <a:r>
              <a:rPr lang="fr-CA" dirty="0"/>
              <a:t>Par exemple, nous n’avions pas de champs dans le bordereau généraliste pour mettre en valeur certaines métadonnées importantes pour les REL.</a:t>
            </a:r>
          </a:p>
          <a:p>
            <a:pPr>
              <a:lnSpc>
                <a:spcPct val="107000"/>
              </a:lnSpc>
              <a:spcBef>
                <a:spcPts val="3000"/>
              </a:spcBef>
              <a:spcAft>
                <a:spcPts val="1200"/>
              </a:spcAft>
            </a:pPr>
            <a:endParaRPr lang="fr-CA" dirty="0">
              <a:cs typeface="Calibri"/>
            </a:endParaRPr>
          </a:p>
          <a:p>
            <a:pPr>
              <a:lnSpc>
                <a:spcPct val="107000"/>
              </a:lnSpc>
              <a:spcBef>
                <a:spcPts val="3000"/>
              </a:spcBef>
              <a:spcAft>
                <a:spcPts val="1200"/>
              </a:spcAft>
            </a:pPr>
            <a:r>
              <a:rPr lang="fr-CA" dirty="0">
                <a:cs typeface="Calibri"/>
              </a:rPr>
              <a:t>Afin d’éviter de travailler chacun de notre côté et d’avoir nos réflexions sur la description des REL en vase clos, nous avons ressentis le besoin d’échanger entre nous et d’arrimer nos pratique en vue de faciliter le repérage et le moissonnage des REL produites dans les universités québécoises.</a:t>
            </a:r>
            <a:endParaRPr lang="fr-CA" dirty="0"/>
          </a:p>
          <a:p>
            <a:pPr>
              <a:lnSpc>
                <a:spcPct val="107000"/>
              </a:lnSpc>
              <a:spcBef>
                <a:spcPts val="3000"/>
              </a:spcBef>
              <a:spcAft>
                <a:spcPts val="1200"/>
              </a:spcAft>
            </a:pPr>
            <a:endParaRPr lang="fr-CA" kern="0" dirty="0">
              <a:solidFill>
                <a:srgbClr val="173457"/>
              </a:solidFill>
              <a:latin typeface="Calibri"/>
              <a:ea typeface="Calibri" panose="020F0502020204030204" pitchFamily="34" charset="0"/>
              <a:cs typeface="Calibri"/>
            </a:endParaRP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7</a:t>
            </a:fld>
            <a:endParaRPr lang="fr-CA"/>
          </a:p>
        </p:txBody>
      </p:sp>
    </p:spTree>
    <p:extLst>
      <p:ext uri="{BB962C8B-B14F-4D97-AF65-F5344CB8AC3E}">
        <p14:creationId xmlns:p14="http://schemas.microsoft.com/office/powerpoint/2010/main" val="412018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Formation d’un groupe adhoc parmi les 3 établissements affiliés à ce moment-là (</a:t>
            </a:r>
            <a:r>
              <a:rPr lang="fr-CA" dirty="0" err="1"/>
              <a:t>bottom</a:t>
            </a:r>
            <a:r>
              <a:rPr lang="fr-CA" dirty="0"/>
              <a:t>-up).</a:t>
            </a:r>
          </a:p>
          <a:p>
            <a:r>
              <a:rPr lang="fr-CA" dirty="0"/>
              <a:t>Formation rapide et agile.</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8</a:t>
            </a:fld>
            <a:endParaRPr lang="fr-CA"/>
          </a:p>
        </p:txBody>
      </p:sp>
    </p:spTree>
    <p:extLst>
      <p:ext uri="{BB962C8B-B14F-4D97-AF65-F5344CB8AC3E}">
        <p14:creationId xmlns:p14="http://schemas.microsoft.com/office/powerpoint/2010/main" val="35441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cs typeface="Calibri"/>
              </a:rPr>
              <a:t>Nous avons été chercher les schémas de métadonnées suivants : </a:t>
            </a:r>
            <a:r>
              <a:rPr lang="fr-CA" dirty="0" err="1">
                <a:cs typeface="Calibri"/>
              </a:rPr>
              <a:t>eCampus</a:t>
            </a:r>
            <a:r>
              <a:rPr lang="fr-CA" dirty="0">
                <a:cs typeface="Calibri"/>
              </a:rPr>
              <a:t> Ontario, </a:t>
            </a:r>
            <a:r>
              <a:rPr lang="fr-CA" dirty="0" err="1">
                <a:cs typeface="Calibri"/>
              </a:rPr>
              <a:t>Ceres</a:t>
            </a:r>
            <a:r>
              <a:rPr lang="fr-CA" dirty="0">
                <a:cs typeface="Calibri"/>
              </a:rPr>
              <a:t>, OER Atlantic, </a:t>
            </a:r>
            <a:r>
              <a:rPr lang="fr-CA" dirty="0" err="1">
                <a:cs typeface="Calibri"/>
              </a:rPr>
              <a:t>Bneuf</a:t>
            </a:r>
            <a:r>
              <a:rPr lang="fr-CA" dirty="0">
                <a:cs typeface="Calibri"/>
              </a:rPr>
              <a:t> (outil de moissonnage), Concordia, compilation de recommandations de métadonnées REL lors d'un groupe de travail du Open </a:t>
            </a:r>
            <a:r>
              <a:rPr lang="fr-CA" dirty="0" err="1">
                <a:cs typeface="Calibri"/>
              </a:rPr>
              <a:t>Education</a:t>
            </a:r>
            <a:r>
              <a:rPr lang="fr-CA" dirty="0">
                <a:cs typeface="Calibri"/>
              </a:rPr>
              <a:t> </a:t>
            </a:r>
            <a:r>
              <a:rPr lang="fr-CA" dirty="0" err="1">
                <a:cs typeface="Calibri"/>
              </a:rPr>
              <a:t>conference</a:t>
            </a:r>
            <a:r>
              <a:rPr lang="fr-CA" dirty="0">
                <a:cs typeface="Calibri"/>
              </a:rPr>
              <a:t> 2020..., outils américains MERLOT, OER Commons, etc.</a:t>
            </a:r>
          </a:p>
          <a:p>
            <a:r>
              <a:rPr lang="fr-CA" dirty="0">
                <a:cs typeface="Calibri"/>
              </a:rPr>
              <a:t>Une embuche rencontrée : pas accès au schéma détaillé de Pavillon du MES qui n'était pas encore sorti.</a:t>
            </a:r>
          </a:p>
          <a:p>
            <a:r>
              <a:rPr lang="fr-CA" dirty="0">
                <a:cs typeface="Calibri"/>
              </a:rPr>
              <a:t>Choix du Dublin </a:t>
            </a:r>
            <a:r>
              <a:rPr lang="fr-CA" dirty="0" err="1">
                <a:cs typeface="Calibri"/>
              </a:rPr>
              <a:t>Core</a:t>
            </a:r>
            <a:r>
              <a:rPr lang="fr-CA" dirty="0">
                <a:cs typeface="Calibri"/>
              </a:rPr>
              <a:t>.</a:t>
            </a:r>
          </a:p>
          <a:p>
            <a:r>
              <a:rPr lang="fr-CA" dirty="0">
                <a:cs typeface="Calibri"/>
              </a:rPr>
              <a:t>Choix de ce qui est requis, recommandé ou optionnel.</a:t>
            </a:r>
          </a:p>
        </p:txBody>
      </p:sp>
      <p:sp>
        <p:nvSpPr>
          <p:cNvPr id="4" name="Espace réservé du numéro de diapositive 3"/>
          <p:cNvSpPr>
            <a:spLocks noGrp="1"/>
          </p:cNvSpPr>
          <p:nvPr>
            <p:ph type="sldNum" sz="quarter" idx="5"/>
          </p:nvPr>
        </p:nvSpPr>
        <p:spPr/>
        <p:txBody>
          <a:bodyPr/>
          <a:lstStyle/>
          <a:p>
            <a:fld id="{72861B6E-A724-E046-9C92-E6295C5FB80B}" type="slidenum">
              <a:rPr lang="fr-CA" smtClean="0"/>
              <a:t>9</a:t>
            </a:fld>
            <a:endParaRPr lang="fr-CA"/>
          </a:p>
        </p:txBody>
      </p:sp>
    </p:spTree>
    <p:extLst>
      <p:ext uri="{BB962C8B-B14F-4D97-AF65-F5344CB8AC3E}">
        <p14:creationId xmlns:p14="http://schemas.microsoft.com/office/powerpoint/2010/main" val="97061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F6412E2-97C3-794C-AAC8-955EAF41B95B}"/>
              </a:ext>
            </a:extLst>
          </p:cNvPr>
          <p:cNvSpPr>
            <a:spLocks noGrp="1"/>
          </p:cNvSpPr>
          <p:nvPr>
            <p:ph type="title"/>
          </p:nvPr>
        </p:nvSpPr>
        <p:spPr>
          <a:xfrm>
            <a:off x="838200" y="1870058"/>
            <a:ext cx="10515600" cy="1910634"/>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3FEAA236-6D1B-4846-8333-EBEBA1910500}"/>
              </a:ext>
            </a:extLst>
          </p:cNvPr>
          <p:cNvSpPr>
            <a:spLocks noGrp="1"/>
          </p:cNvSpPr>
          <p:nvPr>
            <p:ph idx="1"/>
          </p:nvPr>
        </p:nvSpPr>
        <p:spPr>
          <a:xfrm>
            <a:off x="838200" y="3619449"/>
            <a:ext cx="10515600" cy="2171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6815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4582-296D-CE4A-BCB3-3E656966CD4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0CAEAD6-BBF0-BE47-B22D-CCD9533E731C}"/>
              </a:ext>
            </a:extLst>
          </p:cNvPr>
          <p:cNvSpPr>
            <a:spLocks noGrp="1"/>
          </p:cNvSpPr>
          <p:nvPr>
            <p:ph type="sldNum" sz="quarter" idx="12"/>
          </p:nvPr>
        </p:nvSpPr>
        <p:spPr/>
        <p:txBody>
          <a:bodyPr/>
          <a:lstStyle/>
          <a:p>
            <a:fld id="{7C8D7908-A7C7-CC46-9524-C00CE01F6968}" type="slidenum">
              <a:t>‹N°›</a:t>
            </a:fld>
            <a:endParaRPr lang="en-US"/>
          </a:p>
        </p:txBody>
      </p:sp>
    </p:spTree>
    <p:extLst>
      <p:ext uri="{BB962C8B-B14F-4D97-AF65-F5344CB8AC3E}">
        <p14:creationId xmlns:p14="http://schemas.microsoft.com/office/powerpoint/2010/main" val="88113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0B61-0A5F-3C43-B411-10808E97972B}"/>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0A16A57D-5C31-4CF6-AADA-0CE5AB3457A4}"/>
              </a:ext>
            </a:extLst>
          </p:cNvPr>
          <p:cNvSpPr>
            <a:spLocks noGrp="1"/>
          </p:cNvSpPr>
          <p:nvPr>
            <p:ph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11928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D92E-A189-A542-9882-EDAF45B7001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461F48A-D788-5C4D-8C05-62749265CAE4}"/>
              </a:ext>
            </a:extLst>
          </p:cNvPr>
          <p:cNvSpPr>
            <a:spLocks noGrp="1"/>
          </p:cNvSpPr>
          <p:nvPr>
            <p:ph type="sldNum" sz="quarter" idx="10"/>
          </p:nvPr>
        </p:nvSpPr>
        <p:spPr/>
        <p:txBody>
          <a:bodyPr/>
          <a:lstStyle/>
          <a:p>
            <a:fld id="{7C8D7908-A7C7-CC46-9524-C00CE01F6968}" type="slidenum">
              <a:rPr lang="en-US"/>
              <a:pPr/>
              <a:t>‹N°›</a:t>
            </a:fld>
            <a:endParaRPr lang="en-US"/>
          </a:p>
        </p:txBody>
      </p:sp>
      <p:sp>
        <p:nvSpPr>
          <p:cNvPr id="4" name="Date Placeholder 3">
            <a:extLst>
              <a:ext uri="{FF2B5EF4-FFF2-40B4-BE49-F238E27FC236}">
                <a16:creationId xmlns:a16="http://schemas.microsoft.com/office/drawing/2014/main" id="{9F34B9CA-333C-0847-B198-A3FC12D11EC6}"/>
              </a:ext>
            </a:extLst>
          </p:cNvPr>
          <p:cNvSpPr>
            <a:spLocks noGrp="1"/>
          </p:cNvSpPr>
          <p:nvPr>
            <p:ph type="dt" sz="half" idx="11"/>
          </p:nvPr>
        </p:nvSpPr>
        <p:spPr/>
        <p:txBody>
          <a:bodyPr/>
          <a:lstStyle/>
          <a:p>
            <a:pPr algn="r"/>
            <a:fld id="{A21944FD-69D2-D94A-8E1B-3F569970413F}" type="datetime9">
              <a:t>24/02/2022 10:08:21</a:t>
            </a:fld>
            <a:endParaRPr lang="en-US"/>
          </a:p>
        </p:txBody>
      </p:sp>
      <p:sp>
        <p:nvSpPr>
          <p:cNvPr id="8" name="Text Placeholder 2">
            <a:extLst>
              <a:ext uri="{FF2B5EF4-FFF2-40B4-BE49-F238E27FC236}">
                <a16:creationId xmlns:a16="http://schemas.microsoft.com/office/drawing/2014/main" id="{7160EB13-DE5B-2D42-991B-913BA2C138B4}"/>
              </a:ext>
            </a:extLst>
          </p:cNvPr>
          <p:cNvSpPr>
            <a:spLocks noGrp="1"/>
          </p:cNvSpPr>
          <p:nvPr>
            <p:ph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62481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329A-1938-C442-967B-AC36AD03666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555ED4A-23A5-2246-B53B-0368B20F1F89}"/>
              </a:ext>
            </a:extLst>
          </p:cNvPr>
          <p:cNvSpPr>
            <a:spLocks noGrp="1"/>
          </p:cNvSpPr>
          <p:nvPr>
            <p:ph type="sldNum" sz="quarter" idx="10"/>
          </p:nvPr>
        </p:nvSpPr>
        <p:spPr/>
        <p:txBody>
          <a:bodyPr/>
          <a:lstStyle/>
          <a:p>
            <a:fld id="{7C8D7908-A7C7-CC46-9524-C00CE01F6968}" type="slidenum">
              <a:rPr lang="en-US"/>
              <a:pPr/>
              <a:t>‹N°›</a:t>
            </a:fld>
            <a:endParaRPr lang="en-US"/>
          </a:p>
        </p:txBody>
      </p:sp>
      <p:sp>
        <p:nvSpPr>
          <p:cNvPr id="4" name="Date Placeholder 3">
            <a:extLst>
              <a:ext uri="{FF2B5EF4-FFF2-40B4-BE49-F238E27FC236}">
                <a16:creationId xmlns:a16="http://schemas.microsoft.com/office/drawing/2014/main" id="{7514AA3A-87CA-B94D-A1B9-56EA59E14919}"/>
              </a:ext>
            </a:extLst>
          </p:cNvPr>
          <p:cNvSpPr>
            <a:spLocks noGrp="1"/>
          </p:cNvSpPr>
          <p:nvPr>
            <p:ph type="dt" sz="half" idx="11"/>
          </p:nvPr>
        </p:nvSpPr>
        <p:spPr/>
        <p:txBody>
          <a:bodyPr/>
          <a:lstStyle/>
          <a:p>
            <a:pPr algn="r"/>
            <a:fld id="{A21944FD-69D2-D94A-8E1B-3F569970413F}" type="datetime9">
              <a:t>24/02/2022 10:08:21</a:t>
            </a:fld>
            <a:endParaRPr lang="en-US"/>
          </a:p>
        </p:txBody>
      </p:sp>
      <p:sp>
        <p:nvSpPr>
          <p:cNvPr id="6" name="Text Placeholder 2">
            <a:extLst>
              <a:ext uri="{FF2B5EF4-FFF2-40B4-BE49-F238E27FC236}">
                <a16:creationId xmlns:a16="http://schemas.microsoft.com/office/drawing/2014/main" id="{B5A7BC66-1501-624E-921E-E5CDE0AC7985}"/>
              </a:ext>
            </a:extLst>
          </p:cNvPr>
          <p:cNvSpPr>
            <a:spLocks noGrp="1"/>
          </p:cNvSpPr>
          <p:nvPr>
            <p:ph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324577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FEC7-10BD-CB49-88BF-C7C5155DE2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29C6BD3-CE47-4244-9877-BFBF6FB715F7}"/>
              </a:ext>
            </a:extLst>
          </p:cNvPr>
          <p:cNvSpPr>
            <a:spLocks noGrp="1"/>
          </p:cNvSpPr>
          <p:nvPr>
            <p:ph type="sldNum" sz="quarter" idx="10"/>
          </p:nvPr>
        </p:nvSpPr>
        <p:spPr/>
        <p:txBody>
          <a:bodyPr/>
          <a:lstStyle/>
          <a:p>
            <a:fld id="{7C8D7908-A7C7-CC46-9524-C00CE01F6968}" type="slidenum">
              <a:rPr lang="en-US"/>
              <a:pPr/>
              <a:t>‹N°›</a:t>
            </a:fld>
            <a:endParaRPr lang="en-US"/>
          </a:p>
        </p:txBody>
      </p:sp>
      <p:sp>
        <p:nvSpPr>
          <p:cNvPr id="4" name="Date Placeholder 3">
            <a:extLst>
              <a:ext uri="{FF2B5EF4-FFF2-40B4-BE49-F238E27FC236}">
                <a16:creationId xmlns:a16="http://schemas.microsoft.com/office/drawing/2014/main" id="{F1232F91-AAD9-FD40-B865-729E4E68D396}"/>
              </a:ext>
            </a:extLst>
          </p:cNvPr>
          <p:cNvSpPr>
            <a:spLocks noGrp="1"/>
          </p:cNvSpPr>
          <p:nvPr>
            <p:ph type="dt" sz="half" idx="11"/>
          </p:nvPr>
        </p:nvSpPr>
        <p:spPr/>
        <p:txBody>
          <a:bodyPr/>
          <a:lstStyle/>
          <a:p>
            <a:pPr algn="r"/>
            <a:fld id="{A21944FD-69D2-D94A-8E1B-3F569970413F}" type="datetime9">
              <a:t>24/02/2022 10:08:21</a:t>
            </a:fld>
            <a:endParaRPr lang="en-US"/>
          </a:p>
        </p:txBody>
      </p:sp>
      <p:sp>
        <p:nvSpPr>
          <p:cNvPr id="6" name="Text Placeholder 2">
            <a:extLst>
              <a:ext uri="{FF2B5EF4-FFF2-40B4-BE49-F238E27FC236}">
                <a16:creationId xmlns:a16="http://schemas.microsoft.com/office/drawing/2014/main" id="{EEED6AA2-2753-F646-A15B-685F6774CB9F}"/>
              </a:ext>
            </a:extLst>
          </p:cNvPr>
          <p:cNvSpPr>
            <a:spLocks noGrp="1"/>
          </p:cNvSpPr>
          <p:nvPr>
            <p:ph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3825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E41D-64F5-DD40-972D-0D9E6AB18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9A6F8-ECEE-B14F-92D2-82F8B52AE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18E6677-ECC1-1A45-B72F-D80475034F46}"/>
              </a:ext>
            </a:extLst>
          </p:cNvPr>
          <p:cNvSpPr>
            <a:spLocks noGrp="1"/>
          </p:cNvSpPr>
          <p:nvPr>
            <p:ph type="sldNum" sz="quarter" idx="12"/>
          </p:nvPr>
        </p:nvSpPr>
        <p:spPr/>
        <p:txBody>
          <a:bodyPr/>
          <a:lstStyle/>
          <a:p>
            <a:fld id="{7C8D7908-A7C7-CC46-9524-C00CE01F6968}" type="slidenum">
              <a:t>‹N°›</a:t>
            </a:fld>
            <a:endParaRPr lang="en-US"/>
          </a:p>
        </p:txBody>
      </p:sp>
      <p:sp>
        <p:nvSpPr>
          <p:cNvPr id="11" name="Date Placeholder 3">
            <a:extLst>
              <a:ext uri="{FF2B5EF4-FFF2-40B4-BE49-F238E27FC236}">
                <a16:creationId xmlns:a16="http://schemas.microsoft.com/office/drawing/2014/main" id="{A1D02D1D-FF99-354B-9259-BF40CD6C4C61}"/>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37C8B763-8E54-CF48-BB94-160160C9358C}" type="datetime9">
              <a:t>24/02/2022 10:08:21</a:t>
            </a:fld>
            <a:endParaRPr lang="en-US"/>
          </a:p>
        </p:txBody>
      </p:sp>
    </p:spTree>
    <p:extLst>
      <p:ext uri="{BB962C8B-B14F-4D97-AF65-F5344CB8AC3E}">
        <p14:creationId xmlns:p14="http://schemas.microsoft.com/office/powerpoint/2010/main" val="424725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B495-F78E-064A-BC7D-3C8B1F6EA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493B8-89FB-DE4D-A18D-D908B6B8B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EDE973-63A1-A446-B84F-9D60C902E1C8}"/>
              </a:ext>
            </a:extLst>
          </p:cNvPr>
          <p:cNvSpPr>
            <a:spLocks noGrp="1"/>
          </p:cNvSpPr>
          <p:nvPr>
            <p:ph type="sldNum" sz="quarter" idx="12"/>
          </p:nvPr>
        </p:nvSpPr>
        <p:spPr/>
        <p:txBody>
          <a:bodyPr/>
          <a:lstStyle/>
          <a:p>
            <a:fld id="{7C8D7908-A7C7-CC46-9524-C00CE01F6968}" type="slidenum">
              <a:t>‹N°›</a:t>
            </a:fld>
            <a:endParaRPr lang="en-US"/>
          </a:p>
        </p:txBody>
      </p:sp>
      <p:sp>
        <p:nvSpPr>
          <p:cNvPr id="10" name="Date Placeholder 3">
            <a:extLst>
              <a:ext uri="{FF2B5EF4-FFF2-40B4-BE49-F238E27FC236}">
                <a16:creationId xmlns:a16="http://schemas.microsoft.com/office/drawing/2014/main" id="{911E752F-50F6-FF49-9C50-AE08D83BBC30}"/>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36E9025E-E634-994E-8038-02BE838DED92}" type="datetime9">
              <a:t>24/02/2022 10:08:21</a:t>
            </a:fld>
            <a:endParaRPr lang="en-US"/>
          </a:p>
        </p:txBody>
      </p:sp>
    </p:spTree>
    <p:extLst>
      <p:ext uri="{BB962C8B-B14F-4D97-AF65-F5344CB8AC3E}">
        <p14:creationId xmlns:p14="http://schemas.microsoft.com/office/powerpoint/2010/main" val="17295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A987-D21A-7947-9E6B-F8A3F0831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CE5D4-9039-2B4A-ACAC-661F5F529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44210F60-A371-BE4E-B7D6-8B67D166C0F7}"/>
              </a:ext>
            </a:extLst>
          </p:cNvPr>
          <p:cNvSpPr>
            <a:spLocks noGrp="1"/>
          </p:cNvSpPr>
          <p:nvPr>
            <p:ph type="sldNum" sz="quarter" idx="12"/>
          </p:nvPr>
        </p:nvSpPr>
        <p:spPr/>
        <p:txBody>
          <a:bodyPr/>
          <a:lstStyle/>
          <a:p>
            <a:fld id="{7C8D7908-A7C7-CC46-9524-C00CE01F6968}" type="slidenum">
              <a:t>‹N°›</a:t>
            </a:fld>
            <a:endParaRPr lang="en-US"/>
          </a:p>
        </p:txBody>
      </p:sp>
      <p:sp>
        <p:nvSpPr>
          <p:cNvPr id="8" name="Date Placeholder 3">
            <a:extLst>
              <a:ext uri="{FF2B5EF4-FFF2-40B4-BE49-F238E27FC236}">
                <a16:creationId xmlns:a16="http://schemas.microsoft.com/office/drawing/2014/main" id="{91286561-9283-0547-BB7A-3366258DF199}"/>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03651AEF-7CB1-2E4A-A5BD-15CC847BD62A}" type="datetime9">
              <a:t>24/02/2022 10:08:21</a:t>
            </a:fld>
            <a:endParaRPr lang="en-US"/>
          </a:p>
        </p:txBody>
      </p:sp>
    </p:spTree>
    <p:extLst>
      <p:ext uri="{BB962C8B-B14F-4D97-AF65-F5344CB8AC3E}">
        <p14:creationId xmlns:p14="http://schemas.microsoft.com/office/powerpoint/2010/main" val="38709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4914-76C0-5543-B1D3-933779946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D0CC8-8B3B-D747-A07E-E06F6A59F4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BD9D1B-60CC-2744-B249-DB9087E9BB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5240D90-184A-E54C-9A82-115505CFDA2B}"/>
              </a:ext>
            </a:extLst>
          </p:cNvPr>
          <p:cNvSpPr>
            <a:spLocks noGrp="1"/>
          </p:cNvSpPr>
          <p:nvPr>
            <p:ph type="sldNum" sz="quarter" idx="12"/>
          </p:nvPr>
        </p:nvSpPr>
        <p:spPr/>
        <p:txBody>
          <a:bodyPr/>
          <a:lstStyle/>
          <a:p>
            <a:fld id="{7C8D7908-A7C7-CC46-9524-C00CE01F6968}" type="slidenum">
              <a:t>‹N°›</a:t>
            </a:fld>
            <a:endParaRPr lang="en-US"/>
          </a:p>
        </p:txBody>
      </p:sp>
      <p:sp>
        <p:nvSpPr>
          <p:cNvPr id="9" name="Date Placeholder 3">
            <a:extLst>
              <a:ext uri="{FF2B5EF4-FFF2-40B4-BE49-F238E27FC236}">
                <a16:creationId xmlns:a16="http://schemas.microsoft.com/office/drawing/2014/main" id="{7A948507-24D1-984D-BACD-59D7D9459F0C}"/>
              </a:ext>
            </a:extLst>
          </p:cNvPr>
          <p:cNvSpPr>
            <a:spLocks noGrp="1"/>
          </p:cNvSpPr>
          <p:nvPr>
            <p:ph type="dt" sz="half" idx="13"/>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A8B03A9B-446F-FA4C-9626-8BEB177B25BC}" type="datetime9">
              <a:t>24/02/2022 10:08:21</a:t>
            </a:fld>
            <a:endParaRPr lang="en-US"/>
          </a:p>
        </p:txBody>
      </p:sp>
    </p:spTree>
    <p:extLst>
      <p:ext uri="{BB962C8B-B14F-4D97-AF65-F5344CB8AC3E}">
        <p14:creationId xmlns:p14="http://schemas.microsoft.com/office/powerpoint/2010/main" val="25497966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49789-D754-9549-8AEC-97AD6B5AD8D4}"/>
              </a:ext>
            </a:extLst>
          </p:cNvPr>
          <p:cNvSpPr>
            <a:spLocks noGrp="1"/>
          </p:cNvSpPr>
          <p:nvPr>
            <p:ph type="title"/>
          </p:nvPr>
        </p:nvSpPr>
        <p:spPr>
          <a:xfrm>
            <a:off x="838200" y="1870058"/>
            <a:ext cx="10515600" cy="1910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79DAE-F793-2049-959C-1AF0DFE05923}"/>
              </a:ext>
            </a:extLst>
          </p:cNvPr>
          <p:cNvSpPr>
            <a:spLocks noGrp="1"/>
          </p:cNvSpPr>
          <p:nvPr>
            <p:ph type="body" idx="1"/>
          </p:nvPr>
        </p:nvSpPr>
        <p:spPr>
          <a:xfrm>
            <a:off x="838200" y="3619449"/>
            <a:ext cx="10515600" cy="2171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14" name="Round Diagonal Corner Rectangle 13">
            <a:extLst>
              <a:ext uri="{FF2B5EF4-FFF2-40B4-BE49-F238E27FC236}">
                <a16:creationId xmlns:a16="http://schemas.microsoft.com/office/drawing/2014/main" id="{3BFE990C-8EC1-BE40-ACD0-0404DC5256E2}"/>
              </a:ext>
            </a:extLst>
          </p:cNvPr>
          <p:cNvSpPr/>
          <p:nvPr userDrawn="1"/>
        </p:nvSpPr>
        <p:spPr>
          <a:xfrm>
            <a:off x="9131701" y="1277705"/>
            <a:ext cx="679744" cy="679744"/>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9" name="Round Diagonal Corner Rectangle 18">
            <a:extLst>
              <a:ext uri="{FF2B5EF4-FFF2-40B4-BE49-F238E27FC236}">
                <a16:creationId xmlns:a16="http://schemas.microsoft.com/office/drawing/2014/main" id="{C0AF8900-5C27-F548-AB2D-9893FBE697C7}"/>
              </a:ext>
            </a:extLst>
          </p:cNvPr>
          <p:cNvSpPr/>
          <p:nvPr userDrawn="1"/>
        </p:nvSpPr>
        <p:spPr>
          <a:xfrm>
            <a:off x="10012207" y="874794"/>
            <a:ext cx="1263115" cy="1263115"/>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0" name="Round Diagonal Corner Rectangle 19">
            <a:extLst>
              <a:ext uri="{FF2B5EF4-FFF2-40B4-BE49-F238E27FC236}">
                <a16:creationId xmlns:a16="http://schemas.microsoft.com/office/drawing/2014/main" id="{A0BEFB75-0BC2-C04A-9CD8-769A496E1150}"/>
              </a:ext>
            </a:extLst>
          </p:cNvPr>
          <p:cNvSpPr/>
          <p:nvPr userDrawn="1"/>
        </p:nvSpPr>
        <p:spPr>
          <a:xfrm>
            <a:off x="11502460" y="559298"/>
            <a:ext cx="818372" cy="818372"/>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Round Diagonal Corner Rectangle 20">
            <a:extLst>
              <a:ext uri="{FF2B5EF4-FFF2-40B4-BE49-F238E27FC236}">
                <a16:creationId xmlns:a16="http://schemas.microsoft.com/office/drawing/2014/main" id="{1B1FAD93-2423-5A4A-923D-528A4B2FB904}"/>
              </a:ext>
            </a:extLst>
          </p:cNvPr>
          <p:cNvSpPr/>
          <p:nvPr userDrawn="1"/>
        </p:nvSpPr>
        <p:spPr>
          <a:xfrm>
            <a:off x="10472338" y="-487363"/>
            <a:ext cx="1159886" cy="1159886"/>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Round Diagonal Corner Rectangle 21">
            <a:extLst>
              <a:ext uri="{FF2B5EF4-FFF2-40B4-BE49-F238E27FC236}">
                <a16:creationId xmlns:a16="http://schemas.microsoft.com/office/drawing/2014/main" id="{EBD846F6-E36D-3C46-9BD3-34BDE9A89370}"/>
              </a:ext>
            </a:extLst>
          </p:cNvPr>
          <p:cNvSpPr/>
          <p:nvPr userDrawn="1"/>
        </p:nvSpPr>
        <p:spPr>
          <a:xfrm>
            <a:off x="11812818" y="-290015"/>
            <a:ext cx="652445" cy="652445"/>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8" name="Group 37">
            <a:extLst>
              <a:ext uri="{FF2B5EF4-FFF2-40B4-BE49-F238E27FC236}">
                <a16:creationId xmlns:a16="http://schemas.microsoft.com/office/drawing/2014/main" id="{A653A4C1-7A50-924D-BEE7-E4A8DE6A8096}"/>
              </a:ext>
            </a:extLst>
          </p:cNvPr>
          <p:cNvGrpSpPr/>
          <p:nvPr userDrawn="1"/>
        </p:nvGrpSpPr>
        <p:grpSpPr>
          <a:xfrm>
            <a:off x="-1970024" y="3273421"/>
            <a:ext cx="4361899" cy="3435116"/>
            <a:chOff x="-871015" y="4282806"/>
            <a:chExt cx="3333562" cy="2625272"/>
          </a:xfrm>
        </p:grpSpPr>
        <p:sp>
          <p:nvSpPr>
            <p:cNvPr id="33" name="Round Diagonal Corner Rectangle 32">
              <a:extLst>
                <a:ext uri="{FF2B5EF4-FFF2-40B4-BE49-F238E27FC236}">
                  <a16:creationId xmlns:a16="http://schemas.microsoft.com/office/drawing/2014/main" id="{FA4D2D2C-63D2-7848-A19A-2951516A0A0E}"/>
                </a:ext>
              </a:extLst>
            </p:cNvPr>
            <p:cNvSpPr/>
            <p:nvPr userDrawn="1"/>
          </p:nvSpPr>
          <p:spPr>
            <a:xfrm>
              <a:off x="-871015" y="6047874"/>
              <a:ext cx="679744" cy="679744"/>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Round Diagonal Corner Rectangle 33">
              <a:extLst>
                <a:ext uri="{FF2B5EF4-FFF2-40B4-BE49-F238E27FC236}">
                  <a16:creationId xmlns:a16="http://schemas.microsoft.com/office/drawing/2014/main" id="{796114F0-D86E-3B46-B89C-AB354910F00B}"/>
                </a:ext>
              </a:extLst>
            </p:cNvPr>
            <p:cNvSpPr/>
            <p:nvPr userDrawn="1"/>
          </p:nvSpPr>
          <p:spPr>
            <a:xfrm>
              <a:off x="9491" y="5644963"/>
              <a:ext cx="1263115" cy="1263115"/>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5" name="Round Diagonal Corner Rectangle 34">
              <a:extLst>
                <a:ext uri="{FF2B5EF4-FFF2-40B4-BE49-F238E27FC236}">
                  <a16:creationId xmlns:a16="http://schemas.microsoft.com/office/drawing/2014/main" id="{6433F8F8-D278-8F40-91CA-DBEE0A3A5F43}"/>
                </a:ext>
              </a:extLst>
            </p:cNvPr>
            <p:cNvSpPr/>
            <p:nvPr userDrawn="1"/>
          </p:nvSpPr>
          <p:spPr>
            <a:xfrm>
              <a:off x="1499744" y="5329467"/>
              <a:ext cx="818372" cy="818372"/>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6" name="Round Diagonal Corner Rectangle 35">
              <a:extLst>
                <a:ext uri="{FF2B5EF4-FFF2-40B4-BE49-F238E27FC236}">
                  <a16:creationId xmlns:a16="http://schemas.microsoft.com/office/drawing/2014/main" id="{3883827C-8D5C-1C42-B946-0ADA1FDBE834}"/>
                </a:ext>
              </a:extLst>
            </p:cNvPr>
            <p:cNvSpPr/>
            <p:nvPr userDrawn="1"/>
          </p:nvSpPr>
          <p:spPr>
            <a:xfrm>
              <a:off x="469622" y="4282806"/>
              <a:ext cx="1159886" cy="1159886"/>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7" name="Round Diagonal Corner Rectangle 36">
              <a:extLst>
                <a:ext uri="{FF2B5EF4-FFF2-40B4-BE49-F238E27FC236}">
                  <a16:creationId xmlns:a16="http://schemas.microsoft.com/office/drawing/2014/main" id="{676DD739-42FE-3F44-8667-D6F2548667E7}"/>
                </a:ext>
              </a:extLst>
            </p:cNvPr>
            <p:cNvSpPr/>
            <p:nvPr userDrawn="1"/>
          </p:nvSpPr>
          <p:spPr>
            <a:xfrm>
              <a:off x="1810102" y="4480154"/>
              <a:ext cx="652445" cy="652445"/>
            </a:xfrm>
            <a:prstGeom prst="round2DiagRect">
              <a:avLst>
                <a:gd name="adj1" fmla="val 39584"/>
                <a:gd name="adj2" fmla="val 0"/>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Tree>
    <p:extLst>
      <p:ext uri="{BB962C8B-B14F-4D97-AF65-F5344CB8AC3E}">
        <p14:creationId xmlns:p14="http://schemas.microsoft.com/office/powerpoint/2010/main" val="1710018926"/>
      </p:ext>
    </p:extLst>
  </p:cSld>
  <p:clrMap bg1="lt1" tx1="dk1" bg2="lt2" tx2="dk2" accent1="accent1" accent2="accent2" accent3="accent3" accent4="accent4" accent5="accent5" accent6="accent6" hlink="hlink" folHlink="folHlink"/>
  <p:sldLayoutIdLst>
    <p:sldLayoutId id="2147483682" r:id="rId1"/>
  </p:sldLayoutIdLst>
  <p:hf hdr="0"/>
  <p:txStyles>
    <p:titleStyle>
      <a:lvl1pPr algn="ctr"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baseline="0">
          <a:solidFill>
            <a:schemeClr val="bg1"/>
          </a:solidFill>
          <a:latin typeface="+mn-lt"/>
          <a:ea typeface="+mn-ea"/>
          <a:cs typeface="+mn-cs"/>
        </a:defRPr>
      </a:lvl1pPr>
      <a:lvl2pPr marL="0" indent="0" algn="ctr" defTabSz="914400" rtl="0" eaLnBrk="1" latinLnBrk="0" hangingPunct="1">
        <a:lnSpc>
          <a:spcPct val="90000"/>
        </a:lnSpc>
        <a:spcBef>
          <a:spcPts val="500"/>
        </a:spcBef>
        <a:buFontTx/>
        <a:buNone/>
        <a:defRPr sz="2000" kern="1200" baseline="0">
          <a:solidFill>
            <a:schemeClr val="accent1"/>
          </a:solidFill>
          <a:latin typeface="+mn-lt"/>
          <a:ea typeface="+mn-ea"/>
          <a:cs typeface="+mn-cs"/>
        </a:defRPr>
      </a:lvl2pPr>
      <a:lvl3pPr marL="0" indent="0" algn="ctr" defTabSz="914400" rtl="0" eaLnBrk="1" latinLnBrk="0" hangingPunct="1">
        <a:lnSpc>
          <a:spcPct val="90000"/>
        </a:lnSpc>
        <a:spcBef>
          <a:spcPts val="500"/>
        </a:spcBef>
        <a:buFontTx/>
        <a:buNone/>
        <a:defRPr sz="1800" kern="1200" baseline="0">
          <a:solidFill>
            <a:schemeClr val="bg2">
              <a:lumMod val="90000"/>
            </a:schemeClr>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lumMod val="40000"/>
              <a:lumOff val="60000"/>
            </a:schemeClr>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lumMod val="40000"/>
              <a:lumOff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1" name="Round Diagonal Corner Rectangle 40">
            <a:extLst>
              <a:ext uri="{FF2B5EF4-FFF2-40B4-BE49-F238E27FC236}">
                <a16:creationId xmlns:a16="http://schemas.microsoft.com/office/drawing/2014/main" id="{782CC241-0B8B-E14C-96DB-B03B352EA5DD}"/>
              </a:ext>
            </a:extLst>
          </p:cNvPr>
          <p:cNvSpPr/>
          <p:nvPr userDrawn="1"/>
        </p:nvSpPr>
        <p:spPr>
          <a:xfrm>
            <a:off x="9131701" y="1277705"/>
            <a:ext cx="679744" cy="679744"/>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2" name="Round Diagonal Corner Rectangle 41">
            <a:extLst>
              <a:ext uri="{FF2B5EF4-FFF2-40B4-BE49-F238E27FC236}">
                <a16:creationId xmlns:a16="http://schemas.microsoft.com/office/drawing/2014/main" id="{9F9044C3-6519-364F-B57A-6C63C826AA84}"/>
              </a:ext>
            </a:extLst>
          </p:cNvPr>
          <p:cNvSpPr/>
          <p:nvPr userDrawn="1"/>
        </p:nvSpPr>
        <p:spPr>
          <a:xfrm>
            <a:off x="10012207" y="874794"/>
            <a:ext cx="1263115" cy="126311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3" name="Round Diagonal Corner Rectangle 42">
            <a:extLst>
              <a:ext uri="{FF2B5EF4-FFF2-40B4-BE49-F238E27FC236}">
                <a16:creationId xmlns:a16="http://schemas.microsoft.com/office/drawing/2014/main" id="{E52C18C3-A7F0-1A41-949A-770B84A5B346}"/>
              </a:ext>
            </a:extLst>
          </p:cNvPr>
          <p:cNvSpPr/>
          <p:nvPr userDrawn="1"/>
        </p:nvSpPr>
        <p:spPr>
          <a:xfrm>
            <a:off x="11502460" y="559298"/>
            <a:ext cx="818372" cy="818372"/>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4" name="Round Diagonal Corner Rectangle 43">
            <a:extLst>
              <a:ext uri="{FF2B5EF4-FFF2-40B4-BE49-F238E27FC236}">
                <a16:creationId xmlns:a16="http://schemas.microsoft.com/office/drawing/2014/main" id="{33F4FE3C-0C29-F04A-9356-DEDFE35D5E24}"/>
              </a:ext>
            </a:extLst>
          </p:cNvPr>
          <p:cNvSpPr/>
          <p:nvPr userDrawn="1"/>
        </p:nvSpPr>
        <p:spPr>
          <a:xfrm>
            <a:off x="10472338" y="-487363"/>
            <a:ext cx="1159886" cy="1159886"/>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Round Diagonal Corner Rectangle 44">
            <a:extLst>
              <a:ext uri="{FF2B5EF4-FFF2-40B4-BE49-F238E27FC236}">
                <a16:creationId xmlns:a16="http://schemas.microsoft.com/office/drawing/2014/main" id="{8822E4DC-4EE6-EB44-AC84-6E3DDBDD8997}"/>
              </a:ext>
            </a:extLst>
          </p:cNvPr>
          <p:cNvSpPr/>
          <p:nvPr userDrawn="1"/>
        </p:nvSpPr>
        <p:spPr>
          <a:xfrm>
            <a:off x="11812818" y="-290015"/>
            <a:ext cx="652445" cy="65244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Round Diagonal Corner Rectangle 47">
            <a:extLst>
              <a:ext uri="{FF2B5EF4-FFF2-40B4-BE49-F238E27FC236}">
                <a16:creationId xmlns:a16="http://schemas.microsoft.com/office/drawing/2014/main" id="{61D3F792-17BF-7641-98ED-F6B6AEA03211}"/>
              </a:ext>
            </a:extLst>
          </p:cNvPr>
          <p:cNvSpPr/>
          <p:nvPr userDrawn="1"/>
        </p:nvSpPr>
        <p:spPr>
          <a:xfrm>
            <a:off x="-817900" y="5055776"/>
            <a:ext cx="1652761" cy="165276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9" name="Round Diagonal Corner Rectangle 48">
            <a:extLst>
              <a:ext uri="{FF2B5EF4-FFF2-40B4-BE49-F238E27FC236}">
                <a16:creationId xmlns:a16="http://schemas.microsoft.com/office/drawing/2014/main" id="{36FF38AD-9EC4-E243-890C-17601BB94BEC}"/>
              </a:ext>
            </a:extLst>
          </p:cNvPr>
          <p:cNvSpPr/>
          <p:nvPr userDrawn="1"/>
        </p:nvSpPr>
        <p:spPr>
          <a:xfrm>
            <a:off x="1132067" y="4642956"/>
            <a:ext cx="1070823" cy="1070823"/>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0" name="Round Diagonal Corner Rectangle 49">
            <a:extLst>
              <a:ext uri="{FF2B5EF4-FFF2-40B4-BE49-F238E27FC236}">
                <a16:creationId xmlns:a16="http://schemas.microsoft.com/office/drawing/2014/main" id="{8C08D581-CCB6-A343-86CB-E0D56316553A}"/>
              </a:ext>
            </a:extLst>
          </p:cNvPr>
          <p:cNvSpPr/>
          <p:nvPr userDrawn="1"/>
        </p:nvSpPr>
        <p:spPr>
          <a:xfrm>
            <a:off x="-215827" y="3273421"/>
            <a:ext cx="1517688" cy="1517688"/>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1" name="Round Diagonal Corner Rectangle 50">
            <a:extLst>
              <a:ext uri="{FF2B5EF4-FFF2-40B4-BE49-F238E27FC236}">
                <a16:creationId xmlns:a16="http://schemas.microsoft.com/office/drawing/2014/main" id="{2192D977-BAE9-6A4E-80A7-220F636C2A3C}"/>
              </a:ext>
            </a:extLst>
          </p:cNvPr>
          <p:cNvSpPr/>
          <p:nvPr userDrawn="1"/>
        </p:nvSpPr>
        <p:spPr>
          <a:xfrm>
            <a:off x="1538164" y="3531647"/>
            <a:ext cx="853711" cy="85371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ound Diagonal Corner Rectangle 14">
            <a:extLst>
              <a:ext uri="{FF2B5EF4-FFF2-40B4-BE49-F238E27FC236}">
                <a16:creationId xmlns:a16="http://schemas.microsoft.com/office/drawing/2014/main" id="{37F35C7A-C081-4140-9EE4-9CD470A9A2AE}"/>
              </a:ext>
            </a:extLst>
          </p:cNvPr>
          <p:cNvSpPr/>
          <p:nvPr userDrawn="1"/>
        </p:nvSpPr>
        <p:spPr>
          <a:xfrm>
            <a:off x="260820" y="6174822"/>
            <a:ext cx="11895991" cy="533714"/>
          </a:xfrm>
          <a:prstGeom prst="round2DiagRect">
            <a:avLst>
              <a:gd name="adj1" fmla="val 2311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2" name="Picture 11">
            <a:extLst>
              <a:ext uri="{FF2B5EF4-FFF2-40B4-BE49-F238E27FC236}">
                <a16:creationId xmlns:a16="http://schemas.microsoft.com/office/drawing/2014/main" id="{79E2F316-AC89-0B4A-AF59-4E060E99F766}"/>
              </a:ext>
            </a:extLst>
          </p:cNvPr>
          <p:cNvPicPr>
            <a:picLocks noChangeAspect="1"/>
          </p:cNvPicPr>
          <p:nvPr userDrawn="1"/>
        </p:nvPicPr>
        <p:blipFill>
          <a:blip r:embed="rId3"/>
          <a:stretch>
            <a:fillRect/>
          </a:stretch>
        </p:blipFill>
        <p:spPr>
          <a:xfrm>
            <a:off x="153835" y="5972053"/>
            <a:ext cx="1850811" cy="925406"/>
          </a:xfrm>
          <a:prstGeom prst="rect">
            <a:avLst/>
          </a:prstGeom>
        </p:spPr>
      </p:pic>
      <p:sp>
        <p:nvSpPr>
          <p:cNvPr id="47" name="Round Diagonal Corner Rectangle 46">
            <a:extLst>
              <a:ext uri="{FF2B5EF4-FFF2-40B4-BE49-F238E27FC236}">
                <a16:creationId xmlns:a16="http://schemas.microsoft.com/office/drawing/2014/main" id="{C2F43E5C-EB95-DA47-BB35-2475862084A6}"/>
              </a:ext>
            </a:extLst>
          </p:cNvPr>
          <p:cNvSpPr/>
          <p:nvPr userDrawn="1"/>
        </p:nvSpPr>
        <p:spPr>
          <a:xfrm>
            <a:off x="-1970024" y="5582977"/>
            <a:ext cx="889431" cy="88943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2" name="Title Placeholder 1">
            <a:extLst>
              <a:ext uri="{FF2B5EF4-FFF2-40B4-BE49-F238E27FC236}">
                <a16:creationId xmlns:a16="http://schemas.microsoft.com/office/drawing/2014/main" id="{0AC739A5-C8E8-6A48-9D5B-2E1E42CDD7E6}"/>
              </a:ext>
            </a:extLst>
          </p:cNvPr>
          <p:cNvSpPr>
            <a:spLocks noGrp="1"/>
          </p:cNvSpPr>
          <p:nvPr>
            <p:ph type="title"/>
          </p:nvPr>
        </p:nvSpPr>
        <p:spPr>
          <a:xfrm>
            <a:off x="838200" y="365126"/>
            <a:ext cx="10515600" cy="2747352"/>
          </a:xfrm>
          <a:prstGeom prst="rect">
            <a:avLst/>
          </a:prstGeom>
        </p:spPr>
        <p:txBody>
          <a:bodyPr vert="horz" lIns="91440" tIns="45720" rIns="91440" bIns="45720" rtlCol="0" anchor="b" anchorCtr="0">
            <a:normAutofit/>
          </a:bodyPr>
          <a:lstStyle/>
          <a:p>
            <a:r>
              <a:rPr lang="en-US"/>
              <a:t>Click to edit Master title style</a:t>
            </a:r>
          </a:p>
        </p:txBody>
      </p:sp>
      <p:sp>
        <p:nvSpPr>
          <p:cNvPr id="53" name="Text Placeholder 2">
            <a:extLst>
              <a:ext uri="{FF2B5EF4-FFF2-40B4-BE49-F238E27FC236}">
                <a16:creationId xmlns:a16="http://schemas.microsoft.com/office/drawing/2014/main" id="{069E43F1-C42E-6448-B13C-544696627893}"/>
              </a:ext>
            </a:extLst>
          </p:cNvPr>
          <p:cNvSpPr>
            <a:spLocks noGrp="1"/>
          </p:cNvSpPr>
          <p:nvPr>
            <p:ph type="body"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3136977851"/>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914400" rtl="0" eaLnBrk="1" latinLnBrk="0" hangingPunct="1">
        <a:lnSpc>
          <a:spcPct val="90000"/>
        </a:lnSpc>
        <a:spcBef>
          <a:spcPct val="0"/>
        </a:spcBef>
        <a:buNone/>
        <a:defRPr sz="5000" b="1" i="0" kern="1200" cap="none" baseline="0">
          <a:solidFill>
            <a:schemeClr val="tx2"/>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32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34" name="Round Diagonal Corner Rectangle 33">
            <a:extLst>
              <a:ext uri="{FF2B5EF4-FFF2-40B4-BE49-F238E27FC236}">
                <a16:creationId xmlns:a16="http://schemas.microsoft.com/office/drawing/2014/main" id="{853867B5-5449-3544-B6C8-FC00C5DEEB55}"/>
              </a:ext>
            </a:extLst>
          </p:cNvPr>
          <p:cNvSpPr/>
          <p:nvPr userDrawn="1"/>
        </p:nvSpPr>
        <p:spPr>
          <a:xfrm>
            <a:off x="9131701" y="1277705"/>
            <a:ext cx="679744" cy="679744"/>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6" name="Round Diagonal Corner Rectangle 35">
            <a:extLst>
              <a:ext uri="{FF2B5EF4-FFF2-40B4-BE49-F238E27FC236}">
                <a16:creationId xmlns:a16="http://schemas.microsoft.com/office/drawing/2014/main" id="{77C93E4A-1DD8-F94E-9282-C327C2AB9A31}"/>
              </a:ext>
            </a:extLst>
          </p:cNvPr>
          <p:cNvSpPr/>
          <p:nvPr userDrawn="1"/>
        </p:nvSpPr>
        <p:spPr>
          <a:xfrm>
            <a:off x="10012207" y="874794"/>
            <a:ext cx="1263115" cy="126311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7" name="Round Diagonal Corner Rectangle 36">
            <a:extLst>
              <a:ext uri="{FF2B5EF4-FFF2-40B4-BE49-F238E27FC236}">
                <a16:creationId xmlns:a16="http://schemas.microsoft.com/office/drawing/2014/main" id="{E684E270-4BFD-B44D-A851-A74B8F63ADDA}"/>
              </a:ext>
            </a:extLst>
          </p:cNvPr>
          <p:cNvSpPr/>
          <p:nvPr userDrawn="1"/>
        </p:nvSpPr>
        <p:spPr>
          <a:xfrm>
            <a:off x="11502460" y="559298"/>
            <a:ext cx="818372" cy="818372"/>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Round Diagonal Corner Rectangle 37">
            <a:extLst>
              <a:ext uri="{FF2B5EF4-FFF2-40B4-BE49-F238E27FC236}">
                <a16:creationId xmlns:a16="http://schemas.microsoft.com/office/drawing/2014/main" id="{B8B08091-EE7F-4C40-9850-F52B9672DECD}"/>
              </a:ext>
            </a:extLst>
          </p:cNvPr>
          <p:cNvSpPr/>
          <p:nvPr userDrawn="1"/>
        </p:nvSpPr>
        <p:spPr>
          <a:xfrm>
            <a:off x="10472338" y="-487363"/>
            <a:ext cx="1159886" cy="1159886"/>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9" name="Round Diagonal Corner Rectangle 38">
            <a:extLst>
              <a:ext uri="{FF2B5EF4-FFF2-40B4-BE49-F238E27FC236}">
                <a16:creationId xmlns:a16="http://schemas.microsoft.com/office/drawing/2014/main" id="{B0E55ABF-34A0-6042-9F6A-FFE637BD1629}"/>
              </a:ext>
            </a:extLst>
          </p:cNvPr>
          <p:cNvSpPr/>
          <p:nvPr userDrawn="1"/>
        </p:nvSpPr>
        <p:spPr>
          <a:xfrm>
            <a:off x="11812818" y="-290015"/>
            <a:ext cx="652445" cy="65244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Round Diagonal Corner Rectangle 39">
            <a:extLst>
              <a:ext uri="{FF2B5EF4-FFF2-40B4-BE49-F238E27FC236}">
                <a16:creationId xmlns:a16="http://schemas.microsoft.com/office/drawing/2014/main" id="{0F8B88E2-CB98-6149-BD36-07A5D74728D0}"/>
              </a:ext>
            </a:extLst>
          </p:cNvPr>
          <p:cNvSpPr/>
          <p:nvPr userDrawn="1"/>
        </p:nvSpPr>
        <p:spPr>
          <a:xfrm>
            <a:off x="-817900" y="5055776"/>
            <a:ext cx="1652761" cy="165276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1" name="Round Diagonal Corner Rectangle 40">
            <a:extLst>
              <a:ext uri="{FF2B5EF4-FFF2-40B4-BE49-F238E27FC236}">
                <a16:creationId xmlns:a16="http://schemas.microsoft.com/office/drawing/2014/main" id="{5E4CF211-E60F-F343-8767-653A65A88C6A}"/>
              </a:ext>
            </a:extLst>
          </p:cNvPr>
          <p:cNvSpPr/>
          <p:nvPr userDrawn="1"/>
        </p:nvSpPr>
        <p:spPr>
          <a:xfrm>
            <a:off x="1132067" y="4642956"/>
            <a:ext cx="1070823" cy="1070823"/>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2" name="Round Diagonal Corner Rectangle 41">
            <a:extLst>
              <a:ext uri="{FF2B5EF4-FFF2-40B4-BE49-F238E27FC236}">
                <a16:creationId xmlns:a16="http://schemas.microsoft.com/office/drawing/2014/main" id="{019BEE28-7CCA-2547-ACA5-4AAF861C3575}"/>
              </a:ext>
            </a:extLst>
          </p:cNvPr>
          <p:cNvSpPr/>
          <p:nvPr userDrawn="1"/>
        </p:nvSpPr>
        <p:spPr>
          <a:xfrm>
            <a:off x="-215827" y="3273421"/>
            <a:ext cx="1517688" cy="1517688"/>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3" name="Round Diagonal Corner Rectangle 42">
            <a:extLst>
              <a:ext uri="{FF2B5EF4-FFF2-40B4-BE49-F238E27FC236}">
                <a16:creationId xmlns:a16="http://schemas.microsoft.com/office/drawing/2014/main" id="{E0136A34-28D7-3D45-97E4-FB9903F5D30E}"/>
              </a:ext>
            </a:extLst>
          </p:cNvPr>
          <p:cNvSpPr/>
          <p:nvPr userDrawn="1"/>
        </p:nvSpPr>
        <p:spPr>
          <a:xfrm>
            <a:off x="1538164" y="3531647"/>
            <a:ext cx="853711" cy="85371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ound Diagonal Corner Rectangle 14">
            <a:extLst>
              <a:ext uri="{FF2B5EF4-FFF2-40B4-BE49-F238E27FC236}">
                <a16:creationId xmlns:a16="http://schemas.microsoft.com/office/drawing/2014/main" id="{37F35C7A-C081-4140-9EE4-9CD470A9A2AE}"/>
              </a:ext>
            </a:extLst>
          </p:cNvPr>
          <p:cNvSpPr/>
          <p:nvPr userDrawn="1"/>
        </p:nvSpPr>
        <p:spPr>
          <a:xfrm>
            <a:off x="148004" y="6174822"/>
            <a:ext cx="11895991" cy="533714"/>
          </a:xfrm>
          <a:prstGeom prst="round2DiagRect">
            <a:avLst>
              <a:gd name="adj1" fmla="val 2311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5" name="Slide Number Placeholder 5">
            <a:extLst>
              <a:ext uri="{FF2B5EF4-FFF2-40B4-BE49-F238E27FC236}">
                <a16:creationId xmlns:a16="http://schemas.microsoft.com/office/drawing/2014/main" id="{90DB460B-02EC-D047-90F0-68B7E3942BA6}"/>
              </a:ext>
            </a:extLst>
          </p:cNvPr>
          <p:cNvSpPr>
            <a:spLocks noGrp="1"/>
          </p:cNvSpPr>
          <p:nvPr>
            <p:ph type="sldNum" sz="quarter" idx="4"/>
          </p:nvPr>
        </p:nvSpPr>
        <p:spPr>
          <a:xfrm>
            <a:off x="11101773" y="6253158"/>
            <a:ext cx="829407" cy="365125"/>
          </a:xfrm>
          <a:prstGeom prst="rect">
            <a:avLst/>
          </a:prstGeom>
        </p:spPr>
        <p:txBody>
          <a:bodyPr vert="horz" lIns="91440" tIns="45720" rIns="91440" bIns="45720" rtlCol="0" anchor="ctr"/>
          <a:lstStyle>
            <a:lvl1pPr algn="r">
              <a:defRPr sz="2000" baseline="0">
                <a:solidFill>
                  <a:schemeClr val="bg1"/>
                </a:solidFill>
              </a:defRPr>
            </a:lvl1pPr>
          </a:lstStyle>
          <a:p>
            <a:fld id="{7C8D7908-A7C7-CC46-9524-C00CE01F6968}" type="slidenum">
              <a:rPr lang="en-US"/>
              <a:pPr/>
              <a:t>‹N°›</a:t>
            </a:fld>
            <a:endParaRPr lang="en-US"/>
          </a:p>
        </p:txBody>
      </p:sp>
      <p:sp>
        <p:nvSpPr>
          <p:cNvPr id="18" name="Date Placeholder 3">
            <a:extLst>
              <a:ext uri="{FF2B5EF4-FFF2-40B4-BE49-F238E27FC236}">
                <a16:creationId xmlns:a16="http://schemas.microsoft.com/office/drawing/2014/main" id="{F33F8664-266F-AB4C-BA6B-F2BDCD0B87B3}"/>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A21944FD-69D2-D94A-8E1B-3F569970413F}" type="datetime9">
              <a:t>24/02/2022 10:08:20</a:t>
            </a:fld>
            <a:endParaRPr lang="en-US"/>
          </a:p>
        </p:txBody>
      </p:sp>
      <p:sp>
        <p:nvSpPr>
          <p:cNvPr id="30" name="Title Placeholder 1">
            <a:extLst>
              <a:ext uri="{FF2B5EF4-FFF2-40B4-BE49-F238E27FC236}">
                <a16:creationId xmlns:a16="http://schemas.microsoft.com/office/drawing/2014/main" id="{F1D90676-F418-8E40-A199-774758F4FED8}"/>
              </a:ext>
            </a:extLst>
          </p:cNvPr>
          <p:cNvSpPr>
            <a:spLocks noGrp="1"/>
          </p:cNvSpPr>
          <p:nvPr>
            <p:ph type="title"/>
          </p:nvPr>
        </p:nvSpPr>
        <p:spPr>
          <a:xfrm>
            <a:off x="838200" y="365126"/>
            <a:ext cx="10515600" cy="2747352"/>
          </a:xfrm>
          <a:prstGeom prst="rect">
            <a:avLst/>
          </a:prstGeom>
        </p:spPr>
        <p:txBody>
          <a:bodyPr vert="horz" lIns="91440" tIns="45720" rIns="91440" bIns="45720" rtlCol="0" anchor="b" anchorCtr="0">
            <a:normAutofit/>
          </a:bodyPr>
          <a:lstStyle/>
          <a:p>
            <a:r>
              <a:rPr lang="en-US"/>
              <a:t>Click to edit Master title style</a:t>
            </a:r>
          </a:p>
        </p:txBody>
      </p:sp>
      <p:sp>
        <p:nvSpPr>
          <p:cNvPr id="31" name="Text Placeholder 2">
            <a:extLst>
              <a:ext uri="{FF2B5EF4-FFF2-40B4-BE49-F238E27FC236}">
                <a16:creationId xmlns:a16="http://schemas.microsoft.com/office/drawing/2014/main" id="{270F5D37-3094-9B40-810D-630C3FC27BF2}"/>
              </a:ext>
            </a:extLst>
          </p:cNvPr>
          <p:cNvSpPr>
            <a:spLocks noGrp="1"/>
          </p:cNvSpPr>
          <p:nvPr>
            <p:ph type="body"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496290507"/>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ctr" defTabSz="914400" rtl="0" eaLnBrk="1" latinLnBrk="0" hangingPunct="1">
        <a:lnSpc>
          <a:spcPct val="90000"/>
        </a:lnSpc>
        <a:spcBef>
          <a:spcPct val="0"/>
        </a:spcBef>
        <a:buNone/>
        <a:defRPr sz="5000" b="1" i="0" kern="1200" cap="none" baseline="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32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34" name="Round Diagonal Corner Rectangle 33">
            <a:extLst>
              <a:ext uri="{FF2B5EF4-FFF2-40B4-BE49-F238E27FC236}">
                <a16:creationId xmlns:a16="http://schemas.microsoft.com/office/drawing/2014/main" id="{63D9CD90-419B-B448-AE5B-9D25B2E9765E}"/>
              </a:ext>
            </a:extLst>
          </p:cNvPr>
          <p:cNvSpPr/>
          <p:nvPr userDrawn="1"/>
        </p:nvSpPr>
        <p:spPr>
          <a:xfrm>
            <a:off x="9131701" y="1277705"/>
            <a:ext cx="679744" cy="679744"/>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6" name="Round Diagonal Corner Rectangle 35">
            <a:extLst>
              <a:ext uri="{FF2B5EF4-FFF2-40B4-BE49-F238E27FC236}">
                <a16:creationId xmlns:a16="http://schemas.microsoft.com/office/drawing/2014/main" id="{913DCD7F-D4C9-BB43-A094-DBCB1931F8D6}"/>
              </a:ext>
            </a:extLst>
          </p:cNvPr>
          <p:cNvSpPr/>
          <p:nvPr userDrawn="1"/>
        </p:nvSpPr>
        <p:spPr>
          <a:xfrm>
            <a:off x="10012207" y="874794"/>
            <a:ext cx="1263115" cy="126311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7" name="Round Diagonal Corner Rectangle 36">
            <a:extLst>
              <a:ext uri="{FF2B5EF4-FFF2-40B4-BE49-F238E27FC236}">
                <a16:creationId xmlns:a16="http://schemas.microsoft.com/office/drawing/2014/main" id="{A278F5FE-412F-9248-A642-C9AEDCAB2214}"/>
              </a:ext>
            </a:extLst>
          </p:cNvPr>
          <p:cNvSpPr/>
          <p:nvPr userDrawn="1"/>
        </p:nvSpPr>
        <p:spPr>
          <a:xfrm>
            <a:off x="11502460" y="559298"/>
            <a:ext cx="818372" cy="818372"/>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Round Diagonal Corner Rectangle 37">
            <a:extLst>
              <a:ext uri="{FF2B5EF4-FFF2-40B4-BE49-F238E27FC236}">
                <a16:creationId xmlns:a16="http://schemas.microsoft.com/office/drawing/2014/main" id="{BEC4E731-F276-0A4A-AC50-8349D110C639}"/>
              </a:ext>
            </a:extLst>
          </p:cNvPr>
          <p:cNvSpPr/>
          <p:nvPr userDrawn="1"/>
        </p:nvSpPr>
        <p:spPr>
          <a:xfrm>
            <a:off x="10472338" y="-487363"/>
            <a:ext cx="1159886" cy="1159886"/>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9" name="Round Diagonal Corner Rectangle 38">
            <a:extLst>
              <a:ext uri="{FF2B5EF4-FFF2-40B4-BE49-F238E27FC236}">
                <a16:creationId xmlns:a16="http://schemas.microsoft.com/office/drawing/2014/main" id="{EAC96456-EEE7-1E46-94BF-9780A5D32277}"/>
              </a:ext>
            </a:extLst>
          </p:cNvPr>
          <p:cNvSpPr/>
          <p:nvPr userDrawn="1"/>
        </p:nvSpPr>
        <p:spPr>
          <a:xfrm>
            <a:off x="11812818" y="-290015"/>
            <a:ext cx="652445" cy="65244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Round Diagonal Corner Rectangle 39">
            <a:extLst>
              <a:ext uri="{FF2B5EF4-FFF2-40B4-BE49-F238E27FC236}">
                <a16:creationId xmlns:a16="http://schemas.microsoft.com/office/drawing/2014/main" id="{39E34EEE-08A0-044C-8743-48AA007C61FC}"/>
              </a:ext>
            </a:extLst>
          </p:cNvPr>
          <p:cNvSpPr/>
          <p:nvPr userDrawn="1"/>
        </p:nvSpPr>
        <p:spPr>
          <a:xfrm>
            <a:off x="-817900" y="5055776"/>
            <a:ext cx="1652761" cy="165276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1" name="Round Diagonal Corner Rectangle 40">
            <a:extLst>
              <a:ext uri="{FF2B5EF4-FFF2-40B4-BE49-F238E27FC236}">
                <a16:creationId xmlns:a16="http://schemas.microsoft.com/office/drawing/2014/main" id="{37C21B60-A6FC-B948-9694-F5721F3782E9}"/>
              </a:ext>
            </a:extLst>
          </p:cNvPr>
          <p:cNvSpPr/>
          <p:nvPr userDrawn="1"/>
        </p:nvSpPr>
        <p:spPr>
          <a:xfrm>
            <a:off x="1132067" y="4642956"/>
            <a:ext cx="1070823" cy="1070823"/>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2" name="Round Diagonal Corner Rectangle 41">
            <a:extLst>
              <a:ext uri="{FF2B5EF4-FFF2-40B4-BE49-F238E27FC236}">
                <a16:creationId xmlns:a16="http://schemas.microsoft.com/office/drawing/2014/main" id="{21FE4E93-C0EE-544E-9440-01F5F2E398C0}"/>
              </a:ext>
            </a:extLst>
          </p:cNvPr>
          <p:cNvSpPr/>
          <p:nvPr userDrawn="1"/>
        </p:nvSpPr>
        <p:spPr>
          <a:xfrm>
            <a:off x="-215827" y="3273421"/>
            <a:ext cx="1517688" cy="1517688"/>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3" name="Round Diagonal Corner Rectangle 42">
            <a:extLst>
              <a:ext uri="{FF2B5EF4-FFF2-40B4-BE49-F238E27FC236}">
                <a16:creationId xmlns:a16="http://schemas.microsoft.com/office/drawing/2014/main" id="{D48E47CD-1493-7240-995E-52706D3EDCA9}"/>
              </a:ext>
            </a:extLst>
          </p:cNvPr>
          <p:cNvSpPr/>
          <p:nvPr userDrawn="1"/>
        </p:nvSpPr>
        <p:spPr>
          <a:xfrm>
            <a:off x="1538164" y="3531647"/>
            <a:ext cx="853711" cy="85371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ound Diagonal Corner Rectangle 14">
            <a:extLst>
              <a:ext uri="{FF2B5EF4-FFF2-40B4-BE49-F238E27FC236}">
                <a16:creationId xmlns:a16="http://schemas.microsoft.com/office/drawing/2014/main" id="{37F35C7A-C081-4140-9EE4-9CD470A9A2AE}"/>
              </a:ext>
            </a:extLst>
          </p:cNvPr>
          <p:cNvSpPr/>
          <p:nvPr userDrawn="1"/>
        </p:nvSpPr>
        <p:spPr>
          <a:xfrm>
            <a:off x="148004" y="6174822"/>
            <a:ext cx="11895991" cy="533714"/>
          </a:xfrm>
          <a:prstGeom prst="round2DiagRect">
            <a:avLst>
              <a:gd name="adj1" fmla="val 2311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2" name="Picture 11">
            <a:extLst>
              <a:ext uri="{FF2B5EF4-FFF2-40B4-BE49-F238E27FC236}">
                <a16:creationId xmlns:a16="http://schemas.microsoft.com/office/drawing/2014/main" id="{79E2F316-AC89-0B4A-AF59-4E060E99F766}"/>
              </a:ext>
            </a:extLst>
          </p:cNvPr>
          <p:cNvPicPr>
            <a:picLocks noChangeAspect="1"/>
          </p:cNvPicPr>
          <p:nvPr userDrawn="1"/>
        </p:nvPicPr>
        <p:blipFill>
          <a:blip r:embed="rId3"/>
          <a:stretch>
            <a:fillRect/>
          </a:stretch>
        </p:blipFill>
        <p:spPr>
          <a:xfrm>
            <a:off x="153835" y="5972053"/>
            <a:ext cx="1850811" cy="925406"/>
          </a:xfrm>
          <a:prstGeom prst="rect">
            <a:avLst/>
          </a:prstGeom>
        </p:spPr>
      </p:pic>
      <p:sp>
        <p:nvSpPr>
          <p:cNvPr id="35" name="Slide Number Placeholder 5">
            <a:extLst>
              <a:ext uri="{FF2B5EF4-FFF2-40B4-BE49-F238E27FC236}">
                <a16:creationId xmlns:a16="http://schemas.microsoft.com/office/drawing/2014/main" id="{90DB460B-02EC-D047-90F0-68B7E3942BA6}"/>
              </a:ext>
            </a:extLst>
          </p:cNvPr>
          <p:cNvSpPr>
            <a:spLocks noGrp="1"/>
          </p:cNvSpPr>
          <p:nvPr>
            <p:ph type="sldNum" sz="quarter" idx="4"/>
          </p:nvPr>
        </p:nvSpPr>
        <p:spPr>
          <a:xfrm>
            <a:off x="11101773" y="6253158"/>
            <a:ext cx="829407" cy="365125"/>
          </a:xfrm>
          <a:prstGeom prst="rect">
            <a:avLst/>
          </a:prstGeom>
        </p:spPr>
        <p:txBody>
          <a:bodyPr vert="horz" lIns="91440" tIns="45720" rIns="91440" bIns="45720" rtlCol="0" anchor="ctr"/>
          <a:lstStyle>
            <a:lvl1pPr algn="r">
              <a:defRPr sz="2000" baseline="0">
                <a:solidFill>
                  <a:schemeClr val="bg1"/>
                </a:solidFill>
              </a:defRPr>
            </a:lvl1pPr>
          </a:lstStyle>
          <a:p>
            <a:fld id="{7C8D7908-A7C7-CC46-9524-C00CE01F6968}" type="slidenum">
              <a:rPr lang="en-US"/>
              <a:pPr/>
              <a:t>‹N°›</a:t>
            </a:fld>
            <a:endParaRPr lang="en-US"/>
          </a:p>
        </p:txBody>
      </p:sp>
      <p:sp>
        <p:nvSpPr>
          <p:cNvPr id="18" name="Date Placeholder 3">
            <a:extLst>
              <a:ext uri="{FF2B5EF4-FFF2-40B4-BE49-F238E27FC236}">
                <a16:creationId xmlns:a16="http://schemas.microsoft.com/office/drawing/2014/main" id="{9E533731-EB5C-0747-B20C-48E907F3B8C2}"/>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A21944FD-69D2-D94A-8E1B-3F569970413F}" type="datetime9">
              <a:t>24/02/2022 10:08:20</a:t>
            </a:fld>
            <a:endParaRPr lang="en-US"/>
          </a:p>
        </p:txBody>
      </p:sp>
      <p:sp>
        <p:nvSpPr>
          <p:cNvPr id="30" name="Title Placeholder 1">
            <a:extLst>
              <a:ext uri="{FF2B5EF4-FFF2-40B4-BE49-F238E27FC236}">
                <a16:creationId xmlns:a16="http://schemas.microsoft.com/office/drawing/2014/main" id="{CEBD6B3C-17B7-4348-85ED-9866F73580D6}"/>
              </a:ext>
            </a:extLst>
          </p:cNvPr>
          <p:cNvSpPr>
            <a:spLocks noGrp="1"/>
          </p:cNvSpPr>
          <p:nvPr>
            <p:ph type="title"/>
          </p:nvPr>
        </p:nvSpPr>
        <p:spPr>
          <a:xfrm>
            <a:off x="838200" y="365126"/>
            <a:ext cx="10515600" cy="2747352"/>
          </a:xfrm>
          <a:prstGeom prst="rect">
            <a:avLst/>
          </a:prstGeom>
        </p:spPr>
        <p:txBody>
          <a:bodyPr vert="horz" lIns="91440" tIns="45720" rIns="91440" bIns="45720" rtlCol="0" anchor="b" anchorCtr="0">
            <a:normAutofit/>
          </a:bodyPr>
          <a:lstStyle/>
          <a:p>
            <a:r>
              <a:rPr lang="en-US"/>
              <a:t>Click to edit Master title style</a:t>
            </a:r>
          </a:p>
        </p:txBody>
      </p:sp>
      <p:sp>
        <p:nvSpPr>
          <p:cNvPr id="31" name="Text Placeholder 2">
            <a:extLst>
              <a:ext uri="{FF2B5EF4-FFF2-40B4-BE49-F238E27FC236}">
                <a16:creationId xmlns:a16="http://schemas.microsoft.com/office/drawing/2014/main" id="{F53DE1CA-88F5-B044-8324-EA94D916278F}"/>
              </a:ext>
            </a:extLst>
          </p:cNvPr>
          <p:cNvSpPr>
            <a:spLocks noGrp="1"/>
          </p:cNvSpPr>
          <p:nvPr>
            <p:ph type="body"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763940255"/>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ctr" defTabSz="914400" rtl="0" eaLnBrk="1" latinLnBrk="0" hangingPunct="1">
        <a:lnSpc>
          <a:spcPct val="90000"/>
        </a:lnSpc>
        <a:spcBef>
          <a:spcPct val="0"/>
        </a:spcBef>
        <a:buNone/>
        <a:defRPr sz="5000" b="1" i="0" kern="1200" cap="none" baseline="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32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1" name="Round Diagonal Corner Rectangle 30">
            <a:extLst>
              <a:ext uri="{FF2B5EF4-FFF2-40B4-BE49-F238E27FC236}">
                <a16:creationId xmlns:a16="http://schemas.microsoft.com/office/drawing/2014/main" id="{0E49925F-F134-7A46-89DA-AE8130618A13}"/>
              </a:ext>
            </a:extLst>
          </p:cNvPr>
          <p:cNvSpPr/>
          <p:nvPr userDrawn="1"/>
        </p:nvSpPr>
        <p:spPr>
          <a:xfrm>
            <a:off x="9131701" y="1277705"/>
            <a:ext cx="679744" cy="679744"/>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Round Diagonal Corner Rectangle 33">
            <a:extLst>
              <a:ext uri="{FF2B5EF4-FFF2-40B4-BE49-F238E27FC236}">
                <a16:creationId xmlns:a16="http://schemas.microsoft.com/office/drawing/2014/main" id="{F3A0ECF0-687B-4649-AF4E-6BEE6DAD33C9}"/>
              </a:ext>
            </a:extLst>
          </p:cNvPr>
          <p:cNvSpPr/>
          <p:nvPr userDrawn="1"/>
        </p:nvSpPr>
        <p:spPr>
          <a:xfrm>
            <a:off x="10012207" y="874794"/>
            <a:ext cx="1263115" cy="126311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6" name="Round Diagonal Corner Rectangle 35">
            <a:extLst>
              <a:ext uri="{FF2B5EF4-FFF2-40B4-BE49-F238E27FC236}">
                <a16:creationId xmlns:a16="http://schemas.microsoft.com/office/drawing/2014/main" id="{2C0A8F4F-D12E-EC47-8F66-EF58EFEC62DC}"/>
              </a:ext>
            </a:extLst>
          </p:cNvPr>
          <p:cNvSpPr/>
          <p:nvPr userDrawn="1"/>
        </p:nvSpPr>
        <p:spPr>
          <a:xfrm>
            <a:off x="11502460" y="559298"/>
            <a:ext cx="818372" cy="818372"/>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7" name="Round Diagonal Corner Rectangle 36">
            <a:extLst>
              <a:ext uri="{FF2B5EF4-FFF2-40B4-BE49-F238E27FC236}">
                <a16:creationId xmlns:a16="http://schemas.microsoft.com/office/drawing/2014/main" id="{EEB7A54C-81B7-3C4E-AC4B-E362EE8369CD}"/>
              </a:ext>
            </a:extLst>
          </p:cNvPr>
          <p:cNvSpPr/>
          <p:nvPr userDrawn="1"/>
        </p:nvSpPr>
        <p:spPr>
          <a:xfrm>
            <a:off x="10472338" y="-487363"/>
            <a:ext cx="1159886" cy="1159886"/>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Round Diagonal Corner Rectangle 37">
            <a:extLst>
              <a:ext uri="{FF2B5EF4-FFF2-40B4-BE49-F238E27FC236}">
                <a16:creationId xmlns:a16="http://schemas.microsoft.com/office/drawing/2014/main" id="{BC03F12D-CE1F-304B-9DB6-A5ABDCAA3F0D}"/>
              </a:ext>
            </a:extLst>
          </p:cNvPr>
          <p:cNvSpPr/>
          <p:nvPr userDrawn="1"/>
        </p:nvSpPr>
        <p:spPr>
          <a:xfrm>
            <a:off x="11812818" y="-290015"/>
            <a:ext cx="652445" cy="652445"/>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9" name="Round Diagonal Corner Rectangle 38">
            <a:extLst>
              <a:ext uri="{FF2B5EF4-FFF2-40B4-BE49-F238E27FC236}">
                <a16:creationId xmlns:a16="http://schemas.microsoft.com/office/drawing/2014/main" id="{C1735633-1D87-C242-886C-8D90B88F0BD7}"/>
              </a:ext>
            </a:extLst>
          </p:cNvPr>
          <p:cNvSpPr/>
          <p:nvPr userDrawn="1"/>
        </p:nvSpPr>
        <p:spPr>
          <a:xfrm>
            <a:off x="-817900" y="5055776"/>
            <a:ext cx="1652761" cy="165276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0" name="Round Diagonal Corner Rectangle 39">
            <a:extLst>
              <a:ext uri="{FF2B5EF4-FFF2-40B4-BE49-F238E27FC236}">
                <a16:creationId xmlns:a16="http://schemas.microsoft.com/office/drawing/2014/main" id="{8F736CB9-8445-4A48-973B-8CBE630D55BB}"/>
              </a:ext>
            </a:extLst>
          </p:cNvPr>
          <p:cNvSpPr/>
          <p:nvPr userDrawn="1"/>
        </p:nvSpPr>
        <p:spPr>
          <a:xfrm>
            <a:off x="1132067" y="4642956"/>
            <a:ext cx="1070823" cy="1070823"/>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1" name="Round Diagonal Corner Rectangle 40">
            <a:extLst>
              <a:ext uri="{FF2B5EF4-FFF2-40B4-BE49-F238E27FC236}">
                <a16:creationId xmlns:a16="http://schemas.microsoft.com/office/drawing/2014/main" id="{7D9B912B-A4BB-B546-AA1E-9FFAB7AAB8B0}"/>
              </a:ext>
            </a:extLst>
          </p:cNvPr>
          <p:cNvSpPr/>
          <p:nvPr userDrawn="1"/>
        </p:nvSpPr>
        <p:spPr>
          <a:xfrm>
            <a:off x="-215827" y="3273421"/>
            <a:ext cx="1517688" cy="1517688"/>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2" name="Round Diagonal Corner Rectangle 41">
            <a:extLst>
              <a:ext uri="{FF2B5EF4-FFF2-40B4-BE49-F238E27FC236}">
                <a16:creationId xmlns:a16="http://schemas.microsoft.com/office/drawing/2014/main" id="{65241F9E-44AF-044B-AEA4-23F41171A541}"/>
              </a:ext>
            </a:extLst>
          </p:cNvPr>
          <p:cNvSpPr/>
          <p:nvPr userDrawn="1"/>
        </p:nvSpPr>
        <p:spPr>
          <a:xfrm>
            <a:off x="1538164" y="3531647"/>
            <a:ext cx="853711" cy="853711"/>
          </a:xfrm>
          <a:prstGeom prst="round2DiagRect">
            <a:avLst>
              <a:gd name="adj1" fmla="val 39584"/>
              <a:gd name="adj2" fmla="val 0"/>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ound Diagonal Corner Rectangle 14">
            <a:extLst>
              <a:ext uri="{FF2B5EF4-FFF2-40B4-BE49-F238E27FC236}">
                <a16:creationId xmlns:a16="http://schemas.microsoft.com/office/drawing/2014/main" id="{37F35C7A-C081-4140-9EE4-9CD470A9A2AE}"/>
              </a:ext>
            </a:extLst>
          </p:cNvPr>
          <p:cNvSpPr/>
          <p:nvPr userDrawn="1"/>
        </p:nvSpPr>
        <p:spPr>
          <a:xfrm>
            <a:off x="148004" y="6174822"/>
            <a:ext cx="11895991" cy="533714"/>
          </a:xfrm>
          <a:prstGeom prst="round2DiagRect">
            <a:avLst>
              <a:gd name="adj1" fmla="val 2311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2" name="Picture 11">
            <a:extLst>
              <a:ext uri="{FF2B5EF4-FFF2-40B4-BE49-F238E27FC236}">
                <a16:creationId xmlns:a16="http://schemas.microsoft.com/office/drawing/2014/main" id="{79E2F316-AC89-0B4A-AF59-4E060E99F766}"/>
              </a:ext>
            </a:extLst>
          </p:cNvPr>
          <p:cNvPicPr>
            <a:picLocks noChangeAspect="1"/>
          </p:cNvPicPr>
          <p:nvPr userDrawn="1"/>
        </p:nvPicPr>
        <p:blipFill>
          <a:blip r:embed="rId3"/>
          <a:stretch>
            <a:fillRect/>
          </a:stretch>
        </p:blipFill>
        <p:spPr>
          <a:xfrm>
            <a:off x="153835" y="5972053"/>
            <a:ext cx="1850811" cy="925406"/>
          </a:xfrm>
          <a:prstGeom prst="rect">
            <a:avLst/>
          </a:prstGeom>
        </p:spPr>
      </p:pic>
      <p:sp>
        <p:nvSpPr>
          <p:cNvPr id="35" name="Slide Number Placeholder 5">
            <a:extLst>
              <a:ext uri="{FF2B5EF4-FFF2-40B4-BE49-F238E27FC236}">
                <a16:creationId xmlns:a16="http://schemas.microsoft.com/office/drawing/2014/main" id="{90DB460B-02EC-D047-90F0-68B7E3942BA6}"/>
              </a:ext>
            </a:extLst>
          </p:cNvPr>
          <p:cNvSpPr>
            <a:spLocks noGrp="1"/>
          </p:cNvSpPr>
          <p:nvPr>
            <p:ph type="sldNum" sz="quarter" idx="4"/>
          </p:nvPr>
        </p:nvSpPr>
        <p:spPr>
          <a:xfrm>
            <a:off x="11101773" y="6253158"/>
            <a:ext cx="829407" cy="365125"/>
          </a:xfrm>
          <a:prstGeom prst="rect">
            <a:avLst/>
          </a:prstGeom>
        </p:spPr>
        <p:txBody>
          <a:bodyPr vert="horz" lIns="91440" tIns="45720" rIns="91440" bIns="45720" rtlCol="0" anchor="ctr"/>
          <a:lstStyle>
            <a:lvl1pPr algn="r">
              <a:defRPr sz="2000" baseline="0">
                <a:solidFill>
                  <a:schemeClr val="bg1"/>
                </a:solidFill>
              </a:defRPr>
            </a:lvl1pPr>
          </a:lstStyle>
          <a:p>
            <a:fld id="{7C8D7908-A7C7-CC46-9524-C00CE01F6968}" type="slidenum">
              <a:rPr lang="en-US"/>
              <a:pPr/>
              <a:t>‹N°›</a:t>
            </a:fld>
            <a:endParaRPr lang="en-US"/>
          </a:p>
        </p:txBody>
      </p:sp>
      <p:sp>
        <p:nvSpPr>
          <p:cNvPr id="18" name="Date Placeholder 3">
            <a:extLst>
              <a:ext uri="{FF2B5EF4-FFF2-40B4-BE49-F238E27FC236}">
                <a16:creationId xmlns:a16="http://schemas.microsoft.com/office/drawing/2014/main" id="{33873227-3CE3-134C-9722-3F6D4A07F047}"/>
              </a:ext>
            </a:extLst>
          </p:cNvPr>
          <p:cNvSpPr>
            <a:spLocks noGrp="1"/>
          </p:cNvSpPr>
          <p:nvPr>
            <p:ph type="dt" sz="half" idx="2"/>
          </p:nvPr>
        </p:nvSpPr>
        <p:spPr>
          <a:xfrm>
            <a:off x="8571875" y="6282329"/>
            <a:ext cx="2372482" cy="298938"/>
          </a:xfrm>
          <a:prstGeom prst="rect">
            <a:avLst/>
          </a:prstGeom>
        </p:spPr>
        <p:txBody>
          <a:bodyPr anchor="ctr" anchorCtr="0"/>
          <a:lstStyle>
            <a:lvl1pPr>
              <a:defRPr sz="1200" baseline="0">
                <a:solidFill>
                  <a:schemeClr val="bg2">
                    <a:lumMod val="90000"/>
                  </a:schemeClr>
                </a:solidFill>
              </a:defRPr>
            </a:lvl1pPr>
          </a:lstStyle>
          <a:p>
            <a:pPr algn="r"/>
            <a:fld id="{A21944FD-69D2-D94A-8E1B-3F569970413F}" type="datetime9">
              <a:t>24/02/2022 10:08:20</a:t>
            </a:fld>
            <a:endParaRPr lang="en-US"/>
          </a:p>
        </p:txBody>
      </p:sp>
      <p:sp>
        <p:nvSpPr>
          <p:cNvPr id="2" name="Title Placeholder 1">
            <a:extLst>
              <a:ext uri="{FF2B5EF4-FFF2-40B4-BE49-F238E27FC236}">
                <a16:creationId xmlns:a16="http://schemas.microsoft.com/office/drawing/2014/main" id="{16B390F0-7357-A446-B35D-3875F3E7A3BD}"/>
              </a:ext>
            </a:extLst>
          </p:cNvPr>
          <p:cNvSpPr>
            <a:spLocks noGrp="1"/>
          </p:cNvSpPr>
          <p:nvPr>
            <p:ph type="title"/>
          </p:nvPr>
        </p:nvSpPr>
        <p:spPr>
          <a:xfrm>
            <a:off x="838200" y="365126"/>
            <a:ext cx="10515600" cy="274735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676A5CA0-8A4D-EA47-96CF-913CB4619D56}"/>
              </a:ext>
            </a:extLst>
          </p:cNvPr>
          <p:cNvSpPr>
            <a:spLocks noGrp="1"/>
          </p:cNvSpPr>
          <p:nvPr>
            <p:ph type="body" idx="1"/>
          </p:nvPr>
        </p:nvSpPr>
        <p:spPr>
          <a:xfrm>
            <a:off x="838200" y="3372329"/>
            <a:ext cx="10515600" cy="2804633"/>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289412520"/>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ctr" defTabSz="914400" rtl="0" eaLnBrk="1" latinLnBrk="0" hangingPunct="1">
        <a:lnSpc>
          <a:spcPct val="90000"/>
        </a:lnSpc>
        <a:spcBef>
          <a:spcPct val="0"/>
        </a:spcBef>
        <a:buNone/>
        <a:defRPr sz="5000" b="1" i="0" kern="1200" cap="none" baseline="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32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ound Diagonal Corner Rectangle 24">
            <a:extLst>
              <a:ext uri="{FF2B5EF4-FFF2-40B4-BE49-F238E27FC236}">
                <a16:creationId xmlns:a16="http://schemas.microsoft.com/office/drawing/2014/main" id="{996DB83B-D69F-234A-A5E7-7AA0F1DE3923}"/>
              </a:ext>
            </a:extLst>
          </p:cNvPr>
          <p:cNvSpPr/>
          <p:nvPr userDrawn="1"/>
        </p:nvSpPr>
        <p:spPr>
          <a:xfrm>
            <a:off x="10550437" y="675347"/>
            <a:ext cx="1015341" cy="1015341"/>
          </a:xfrm>
          <a:prstGeom prst="round2DiagRect">
            <a:avLst>
              <a:gd name="adj1" fmla="val 39584"/>
              <a:gd name="adj2" fmla="val 0"/>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Round Diagonal Corner Rectangle 25">
            <a:extLst>
              <a:ext uri="{FF2B5EF4-FFF2-40B4-BE49-F238E27FC236}">
                <a16:creationId xmlns:a16="http://schemas.microsoft.com/office/drawing/2014/main" id="{DF0EFF73-8369-BA45-9C4E-8063A1391D05}"/>
              </a:ext>
            </a:extLst>
          </p:cNvPr>
          <p:cNvSpPr/>
          <p:nvPr userDrawn="1"/>
        </p:nvSpPr>
        <p:spPr>
          <a:xfrm>
            <a:off x="11708577" y="421740"/>
            <a:ext cx="657839" cy="657839"/>
          </a:xfrm>
          <a:prstGeom prst="round2DiagRect">
            <a:avLst>
              <a:gd name="adj1" fmla="val 39584"/>
              <a:gd name="adj2" fmla="val 0"/>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7" name="Round Diagonal Corner Rectangle 26">
            <a:extLst>
              <a:ext uri="{FF2B5EF4-FFF2-40B4-BE49-F238E27FC236}">
                <a16:creationId xmlns:a16="http://schemas.microsoft.com/office/drawing/2014/main" id="{693B532A-33E4-F24B-93DF-8EAD80907704}"/>
              </a:ext>
            </a:extLst>
          </p:cNvPr>
          <p:cNvSpPr/>
          <p:nvPr userDrawn="1"/>
        </p:nvSpPr>
        <p:spPr>
          <a:xfrm>
            <a:off x="10920308" y="-419607"/>
            <a:ext cx="932361" cy="932361"/>
          </a:xfrm>
          <a:prstGeom prst="round2DiagRect">
            <a:avLst>
              <a:gd name="adj1" fmla="val 39584"/>
              <a:gd name="adj2" fmla="val 0"/>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Round Diagonal Corner Rectangle 27">
            <a:extLst>
              <a:ext uri="{FF2B5EF4-FFF2-40B4-BE49-F238E27FC236}">
                <a16:creationId xmlns:a16="http://schemas.microsoft.com/office/drawing/2014/main" id="{FC21A54F-7828-524F-8B1A-3B606B523641}"/>
              </a:ext>
            </a:extLst>
          </p:cNvPr>
          <p:cNvSpPr/>
          <p:nvPr userDrawn="1"/>
        </p:nvSpPr>
        <p:spPr>
          <a:xfrm>
            <a:off x="11958054" y="-260971"/>
            <a:ext cx="524461" cy="524460"/>
          </a:xfrm>
          <a:prstGeom prst="round2DiagRect">
            <a:avLst>
              <a:gd name="adj1" fmla="val 39584"/>
              <a:gd name="adj2" fmla="val 0"/>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Round Diagonal Corner Rectangle 14">
            <a:extLst>
              <a:ext uri="{FF2B5EF4-FFF2-40B4-BE49-F238E27FC236}">
                <a16:creationId xmlns:a16="http://schemas.microsoft.com/office/drawing/2014/main" id="{37F35C7A-C081-4140-9EE4-9CD470A9A2AE}"/>
              </a:ext>
            </a:extLst>
          </p:cNvPr>
          <p:cNvSpPr/>
          <p:nvPr userDrawn="1"/>
        </p:nvSpPr>
        <p:spPr>
          <a:xfrm>
            <a:off x="148004" y="6174822"/>
            <a:ext cx="11895991" cy="533714"/>
          </a:xfrm>
          <a:prstGeom prst="round2DiagRect">
            <a:avLst>
              <a:gd name="adj1" fmla="val 2311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Placeholder 1">
            <a:extLst>
              <a:ext uri="{FF2B5EF4-FFF2-40B4-BE49-F238E27FC236}">
                <a16:creationId xmlns:a16="http://schemas.microsoft.com/office/drawing/2014/main" id="{2E449789-D754-9549-8AEC-97AD6B5AD8D4}"/>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79DAE-F793-2049-959C-1AF0DFE05923}"/>
              </a:ext>
            </a:extLst>
          </p:cNvPr>
          <p:cNvSpPr>
            <a:spLocks noGrp="1"/>
          </p:cNvSpPr>
          <p:nvPr userDrawn="1">
            <p:ph type="body" idx="1"/>
          </p:nvPr>
        </p:nvSpPr>
        <p:spPr>
          <a:xfrm>
            <a:off x="838200" y="1825625"/>
            <a:ext cx="10515600" cy="41602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44297E6-3052-214F-95C9-51ACA86017B0}"/>
              </a:ext>
            </a:extLst>
          </p:cNvPr>
          <p:cNvSpPr>
            <a:spLocks noGrp="1"/>
          </p:cNvSpPr>
          <p:nvPr userDrawn="1">
            <p:ph type="sldNum" sz="quarter" idx="4"/>
          </p:nvPr>
        </p:nvSpPr>
        <p:spPr>
          <a:xfrm>
            <a:off x="10983878" y="6252193"/>
            <a:ext cx="829407" cy="365125"/>
          </a:xfrm>
          <a:prstGeom prst="rect">
            <a:avLst/>
          </a:prstGeom>
        </p:spPr>
        <p:txBody>
          <a:bodyPr vert="horz" lIns="91440" tIns="45720" rIns="91440" bIns="45720" rtlCol="0" anchor="ctr"/>
          <a:lstStyle>
            <a:lvl1pPr algn="r">
              <a:defRPr sz="2000" baseline="0">
                <a:solidFill>
                  <a:schemeClr val="bg1"/>
                </a:solidFill>
              </a:defRPr>
            </a:lvl1pPr>
          </a:lstStyle>
          <a:p>
            <a:fld id="{7C8D7908-A7C7-CC46-9524-C00CE01F6968}" type="slidenum">
              <a:rPr lang="en-US"/>
              <a:pPr/>
              <a:t>‹N°›</a:t>
            </a:fld>
            <a:endParaRPr lang="en-US"/>
          </a:p>
        </p:txBody>
      </p:sp>
      <p:pic>
        <p:nvPicPr>
          <p:cNvPr id="12" name="Picture 11">
            <a:extLst>
              <a:ext uri="{FF2B5EF4-FFF2-40B4-BE49-F238E27FC236}">
                <a16:creationId xmlns:a16="http://schemas.microsoft.com/office/drawing/2014/main" id="{79E2F316-AC89-0B4A-AF59-4E060E99F766}"/>
              </a:ext>
            </a:extLst>
          </p:cNvPr>
          <p:cNvPicPr>
            <a:picLocks noChangeAspect="1"/>
          </p:cNvPicPr>
          <p:nvPr userDrawn="1"/>
        </p:nvPicPr>
        <p:blipFill>
          <a:blip r:embed="rId7"/>
          <a:stretch>
            <a:fillRect/>
          </a:stretch>
        </p:blipFill>
        <p:spPr>
          <a:xfrm>
            <a:off x="153835" y="5972053"/>
            <a:ext cx="1850811" cy="925406"/>
          </a:xfrm>
          <a:prstGeom prst="rect">
            <a:avLst/>
          </a:prstGeom>
        </p:spPr>
      </p:pic>
      <p:sp>
        <p:nvSpPr>
          <p:cNvPr id="31" name="Round Diagonal Corner Rectangle 30">
            <a:extLst>
              <a:ext uri="{FF2B5EF4-FFF2-40B4-BE49-F238E27FC236}">
                <a16:creationId xmlns:a16="http://schemas.microsoft.com/office/drawing/2014/main" id="{F9B2AE04-FCDB-F84A-96F9-5DFB2CAB86CA}"/>
              </a:ext>
            </a:extLst>
          </p:cNvPr>
          <p:cNvSpPr/>
          <p:nvPr userDrawn="1"/>
        </p:nvSpPr>
        <p:spPr>
          <a:xfrm>
            <a:off x="9792583" y="1009626"/>
            <a:ext cx="615055" cy="615055"/>
          </a:xfrm>
          <a:prstGeom prst="round2DiagRect">
            <a:avLst>
              <a:gd name="adj1" fmla="val 39584"/>
              <a:gd name="adj2" fmla="val 0"/>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13" name="Image 12">
            <a:extLst>
              <a:ext uri="{FF2B5EF4-FFF2-40B4-BE49-F238E27FC236}">
                <a16:creationId xmlns:a16="http://schemas.microsoft.com/office/drawing/2014/main" id="{F1CF2C52-CA9B-41FD-BCE9-FF357C76F7E5}"/>
              </a:ext>
            </a:extLst>
          </p:cNvPr>
          <p:cNvPicPr>
            <a:picLocks noChangeAspect="1"/>
          </p:cNvPicPr>
          <p:nvPr userDrawn="1"/>
        </p:nvPicPr>
        <p:blipFill>
          <a:blip r:embed="rId8"/>
          <a:stretch>
            <a:fillRect/>
          </a:stretch>
        </p:blipFill>
        <p:spPr>
          <a:xfrm>
            <a:off x="9926908" y="6366179"/>
            <a:ext cx="1056970" cy="197933"/>
          </a:xfrm>
          <a:prstGeom prst="rect">
            <a:avLst/>
          </a:prstGeom>
        </p:spPr>
      </p:pic>
    </p:spTree>
    <p:extLst>
      <p:ext uri="{BB962C8B-B14F-4D97-AF65-F5344CB8AC3E}">
        <p14:creationId xmlns:p14="http://schemas.microsoft.com/office/powerpoint/2010/main" val="33382058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p:txStyles>
    <p:titleStyle>
      <a:lvl1pPr algn="l" defTabSz="914400" rtl="0" eaLnBrk="1" latinLnBrk="0" hangingPunct="1">
        <a:lnSpc>
          <a:spcPct val="90000"/>
        </a:lnSpc>
        <a:spcBef>
          <a:spcPct val="0"/>
        </a:spcBef>
        <a:buNone/>
        <a:defRPr sz="3600" b="1" i="0" kern="1200" cap="none"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dl.handle.net/11143/1890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79B74-F080-41E6-9BF7-E9A907F15FB8}"/>
              </a:ext>
            </a:extLst>
          </p:cNvPr>
          <p:cNvSpPr>
            <a:spLocks noGrp="1"/>
          </p:cNvSpPr>
          <p:nvPr>
            <p:ph type="title"/>
          </p:nvPr>
        </p:nvSpPr>
        <p:spPr>
          <a:xfrm>
            <a:off x="3175278" y="1751993"/>
            <a:ext cx="8071842" cy="1948229"/>
          </a:xfrm>
        </p:spPr>
        <p:txBody>
          <a:bodyPr vert="horz" lIns="91440" tIns="45720" rIns="91440" bIns="45720" rtlCol="0" anchor="ctr">
            <a:normAutofit/>
          </a:bodyPr>
          <a:lstStyle/>
          <a:p>
            <a:pPr algn="l"/>
            <a:r>
              <a:rPr lang="fr-CA" sz="3600"/>
              <a:t>Déposer et diffuser des REL au Québec : </a:t>
            </a:r>
            <a:br>
              <a:rPr lang="fr-CA" sz="3600"/>
            </a:br>
            <a:r>
              <a:rPr lang="fr-CA" sz="3600" b="0"/>
              <a:t>présentation d’un travail d’arrimage d’un schéma de métadonnées</a:t>
            </a:r>
          </a:p>
        </p:txBody>
      </p:sp>
      <p:pic>
        <p:nvPicPr>
          <p:cNvPr id="4" name="Picture 7">
            <a:extLst>
              <a:ext uri="{FF2B5EF4-FFF2-40B4-BE49-F238E27FC236}">
                <a16:creationId xmlns:a16="http://schemas.microsoft.com/office/drawing/2014/main" id="{C6506CF4-976C-405B-9AC2-4E4FED1BA37C}"/>
              </a:ext>
            </a:extLst>
          </p:cNvPr>
          <p:cNvPicPr>
            <a:picLocks noChangeAspect="1"/>
          </p:cNvPicPr>
          <p:nvPr/>
        </p:nvPicPr>
        <p:blipFill>
          <a:blip r:embed="rId3"/>
          <a:stretch>
            <a:fillRect/>
          </a:stretch>
        </p:blipFill>
        <p:spPr>
          <a:xfrm>
            <a:off x="1883384" y="-62488"/>
            <a:ext cx="3896458" cy="1948229"/>
          </a:xfrm>
          <a:prstGeom prst="rect">
            <a:avLst/>
          </a:prstGeom>
        </p:spPr>
      </p:pic>
      <p:sp>
        <p:nvSpPr>
          <p:cNvPr id="6" name="ZoneTexte 5">
            <a:extLst>
              <a:ext uri="{FF2B5EF4-FFF2-40B4-BE49-F238E27FC236}">
                <a16:creationId xmlns:a16="http://schemas.microsoft.com/office/drawing/2014/main" id="{E1A6ABEE-21A7-444E-9B02-7437F6E0632B}"/>
              </a:ext>
            </a:extLst>
          </p:cNvPr>
          <p:cNvSpPr txBox="1"/>
          <p:nvPr/>
        </p:nvSpPr>
        <p:spPr>
          <a:xfrm>
            <a:off x="3181492" y="4372263"/>
            <a:ext cx="7217546" cy="461665"/>
          </a:xfrm>
          <a:prstGeom prst="rect">
            <a:avLst/>
          </a:prstGeom>
          <a:noFill/>
        </p:spPr>
        <p:txBody>
          <a:bodyPr wrap="square">
            <a:spAutoFit/>
          </a:bodyPr>
          <a:lstStyle/>
          <a:p>
            <a:pPr algn="l"/>
            <a:r>
              <a:rPr lang="fr-CA" sz="2400" dirty="0">
                <a:solidFill>
                  <a:schemeClr val="accent1"/>
                </a:solidFill>
              </a:rPr>
              <a:t>Jeudi 24 février 2022</a:t>
            </a:r>
            <a:endParaRPr lang="fr-FR" sz="2400" dirty="0">
              <a:solidFill>
                <a:schemeClr val="accent1"/>
              </a:solidFill>
            </a:endParaRPr>
          </a:p>
        </p:txBody>
      </p:sp>
      <p:sp>
        <p:nvSpPr>
          <p:cNvPr id="7" name="Round Diagonal Corner Rectangle 6">
            <a:extLst>
              <a:ext uri="{FF2B5EF4-FFF2-40B4-BE49-F238E27FC236}">
                <a16:creationId xmlns:a16="http://schemas.microsoft.com/office/drawing/2014/main" id="{8C3E8441-9FE4-4D5F-972F-B9A47C3B8297}"/>
              </a:ext>
            </a:extLst>
          </p:cNvPr>
          <p:cNvSpPr/>
          <p:nvPr/>
        </p:nvSpPr>
        <p:spPr>
          <a:xfrm>
            <a:off x="3024910" y="4972259"/>
            <a:ext cx="9450220" cy="2234801"/>
          </a:xfrm>
          <a:prstGeom prst="round2DiagRect">
            <a:avLst>
              <a:gd name="adj1" fmla="val 2647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Subtitle 2">
            <a:extLst>
              <a:ext uri="{FF2B5EF4-FFF2-40B4-BE49-F238E27FC236}">
                <a16:creationId xmlns:a16="http://schemas.microsoft.com/office/drawing/2014/main" id="{39465C6C-6460-438C-8849-9916B8B73F7A}"/>
              </a:ext>
            </a:extLst>
          </p:cNvPr>
          <p:cNvSpPr txBox="1">
            <a:spLocks/>
          </p:cNvSpPr>
          <p:nvPr/>
        </p:nvSpPr>
        <p:spPr>
          <a:xfrm>
            <a:off x="3116350" y="5336914"/>
            <a:ext cx="8153916" cy="13276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400" kern="1200" baseline="0">
                <a:solidFill>
                  <a:schemeClr val="bg1"/>
                </a:solidFill>
                <a:latin typeface="+mn-lt"/>
                <a:ea typeface="+mn-ea"/>
                <a:cs typeface="+mn-cs"/>
              </a:defRPr>
            </a:lvl1pPr>
            <a:lvl2pPr marL="0" indent="0" algn="ctr" defTabSz="914400" rtl="0" eaLnBrk="1" latinLnBrk="0" hangingPunct="1">
              <a:lnSpc>
                <a:spcPct val="90000"/>
              </a:lnSpc>
              <a:spcBef>
                <a:spcPts val="500"/>
              </a:spcBef>
              <a:buFontTx/>
              <a:buNone/>
              <a:defRPr sz="2000" kern="1200" baseline="0">
                <a:solidFill>
                  <a:schemeClr val="accent1"/>
                </a:solidFill>
                <a:latin typeface="+mn-lt"/>
                <a:ea typeface="+mn-ea"/>
                <a:cs typeface="+mn-cs"/>
              </a:defRPr>
            </a:lvl2pPr>
            <a:lvl3pPr marL="0" indent="0" algn="ctr" defTabSz="914400" rtl="0" eaLnBrk="1" latinLnBrk="0" hangingPunct="1">
              <a:lnSpc>
                <a:spcPct val="90000"/>
              </a:lnSpc>
              <a:spcBef>
                <a:spcPts val="500"/>
              </a:spcBef>
              <a:buFontTx/>
              <a:buNone/>
              <a:defRPr sz="1800" kern="1200" baseline="0">
                <a:solidFill>
                  <a:schemeClr val="bg2">
                    <a:lumMod val="90000"/>
                  </a:schemeClr>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lumMod val="40000"/>
                    <a:lumOff val="60000"/>
                  </a:schemeClr>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2">
                    <a:lumMod val="40000"/>
                    <a:lumOff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CA" sz="2000" b="1" dirty="0">
                <a:solidFill>
                  <a:schemeClr val="tx2"/>
                </a:solidFill>
              </a:rPr>
              <a:t>Groupe de travail adhoc sur les métadonnées de la fabriqueREL : </a:t>
            </a:r>
          </a:p>
          <a:p>
            <a:pPr algn="l"/>
            <a:r>
              <a:rPr lang="fr-CA" sz="2000" dirty="0">
                <a:solidFill>
                  <a:schemeClr val="tx2"/>
                </a:solidFill>
              </a:rPr>
              <a:t>Teresa </a:t>
            </a:r>
            <a:r>
              <a:rPr lang="fr-CA" sz="2000" dirty="0" err="1">
                <a:solidFill>
                  <a:schemeClr val="tx2"/>
                </a:solidFill>
              </a:rPr>
              <a:t>Bascik</a:t>
            </a:r>
            <a:r>
              <a:rPr lang="fr-CA" sz="2000" dirty="0">
                <a:solidFill>
                  <a:schemeClr val="tx2"/>
                </a:solidFill>
              </a:rPr>
              <a:t> (UdeM), Marilou Bourque (UdeM), Julie Gauthier (</a:t>
            </a:r>
            <a:r>
              <a:rPr lang="fr-CA" sz="2000" dirty="0" err="1">
                <a:solidFill>
                  <a:schemeClr val="tx2"/>
                </a:solidFill>
              </a:rPr>
              <a:t>ULaval</a:t>
            </a:r>
            <a:r>
              <a:rPr lang="fr-CA" sz="2000" dirty="0">
                <a:solidFill>
                  <a:schemeClr val="tx2"/>
                </a:solidFill>
              </a:rPr>
              <a:t>), </a:t>
            </a:r>
          </a:p>
          <a:p>
            <a:pPr algn="l"/>
            <a:r>
              <a:rPr lang="fr-CA" sz="2000" dirty="0">
                <a:solidFill>
                  <a:schemeClr val="tx2"/>
                </a:solidFill>
              </a:rPr>
              <a:t>Isabelle Lorrain (UdeS), Sophie St-Cyr (UdeS) et Marianne Dubé (UdeS) </a:t>
            </a:r>
            <a:endParaRPr lang="fr-FR" sz="2000" dirty="0">
              <a:solidFill>
                <a:schemeClr val="tx2"/>
              </a:solidFill>
            </a:endParaRPr>
          </a:p>
        </p:txBody>
      </p:sp>
      <p:pic>
        <p:nvPicPr>
          <p:cNvPr id="10" name="Image 9" descr="Une image contenant texte, clipart&#10;&#10;Description générée automatiquement">
            <a:extLst>
              <a:ext uri="{FF2B5EF4-FFF2-40B4-BE49-F238E27FC236}">
                <a16:creationId xmlns:a16="http://schemas.microsoft.com/office/drawing/2014/main" id="{86AFF67C-19DE-4003-B7EC-CCF3FEADBB3D}"/>
              </a:ext>
            </a:extLst>
          </p:cNvPr>
          <p:cNvPicPr>
            <a:picLocks noChangeAspect="1"/>
          </p:cNvPicPr>
          <p:nvPr/>
        </p:nvPicPr>
        <p:blipFill>
          <a:blip r:embed="rId4"/>
          <a:stretch>
            <a:fillRect/>
          </a:stretch>
        </p:blipFill>
        <p:spPr>
          <a:xfrm>
            <a:off x="10853437" y="6312425"/>
            <a:ext cx="833658" cy="291677"/>
          </a:xfrm>
          <a:prstGeom prst="rect">
            <a:avLst/>
          </a:prstGeom>
        </p:spPr>
      </p:pic>
      <p:sp>
        <p:nvSpPr>
          <p:cNvPr id="9" name="ZoneTexte 8">
            <a:extLst>
              <a:ext uri="{FF2B5EF4-FFF2-40B4-BE49-F238E27FC236}">
                <a16:creationId xmlns:a16="http://schemas.microsoft.com/office/drawing/2014/main" id="{ADD4154E-CE0B-4E49-BC80-9803A6A5339C}"/>
              </a:ext>
            </a:extLst>
          </p:cNvPr>
          <p:cNvSpPr txBox="1"/>
          <p:nvPr/>
        </p:nvSpPr>
        <p:spPr>
          <a:xfrm>
            <a:off x="3175278" y="3597661"/>
            <a:ext cx="7223760" cy="646331"/>
          </a:xfrm>
          <a:prstGeom prst="rect">
            <a:avLst/>
          </a:prstGeom>
          <a:noFill/>
        </p:spPr>
        <p:txBody>
          <a:bodyPr wrap="square">
            <a:spAutoFit/>
          </a:bodyPr>
          <a:lstStyle/>
          <a:p>
            <a:r>
              <a:rPr lang="fr-CA" i="0" dirty="0">
                <a:solidFill>
                  <a:schemeClr val="accent1"/>
                </a:solidFill>
                <a:effectLst/>
                <a:latin typeface="Montserrat" panose="02000505000000020004" pitchFamily="2" charset="0"/>
              </a:rPr>
              <a:t>En collaboration avec le groupe de travail sur le développement des personnels (GTDP) du BCI</a:t>
            </a:r>
            <a:endParaRPr lang="fr-CA" dirty="0">
              <a:solidFill>
                <a:schemeClr val="accent1"/>
              </a:solidFill>
            </a:endParaRPr>
          </a:p>
        </p:txBody>
      </p:sp>
    </p:spTree>
    <p:extLst>
      <p:ext uri="{BB962C8B-B14F-4D97-AF65-F5344CB8AC3E}">
        <p14:creationId xmlns:p14="http://schemas.microsoft.com/office/powerpoint/2010/main" val="104871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8A9FE-9DE5-4993-A1F6-5E618B5E8759}"/>
              </a:ext>
            </a:extLst>
          </p:cNvPr>
          <p:cNvSpPr>
            <a:spLocks noGrp="1"/>
          </p:cNvSpPr>
          <p:nvPr>
            <p:ph type="title"/>
          </p:nvPr>
        </p:nvSpPr>
        <p:spPr/>
        <p:txBody>
          <a:bodyPr/>
          <a:lstStyle/>
          <a:p>
            <a:r>
              <a:rPr lang="fr-CA">
                <a:solidFill>
                  <a:schemeClr val="bg1"/>
                </a:solidFill>
              </a:rPr>
              <a:t>Section 2</a:t>
            </a:r>
          </a:p>
        </p:txBody>
      </p:sp>
      <p:sp>
        <p:nvSpPr>
          <p:cNvPr id="3" name="Espace réservé du numéro de diapositive 2">
            <a:extLst>
              <a:ext uri="{FF2B5EF4-FFF2-40B4-BE49-F238E27FC236}">
                <a16:creationId xmlns:a16="http://schemas.microsoft.com/office/drawing/2014/main" id="{686A56CF-89E6-48D3-B9A7-A90C73AA9714}"/>
              </a:ext>
            </a:extLst>
          </p:cNvPr>
          <p:cNvSpPr>
            <a:spLocks noGrp="1"/>
          </p:cNvSpPr>
          <p:nvPr>
            <p:ph type="sldNum" sz="quarter" idx="4294967295"/>
          </p:nvPr>
        </p:nvSpPr>
        <p:spPr>
          <a:xfrm>
            <a:off x="11101773" y="6253158"/>
            <a:ext cx="829407" cy="365125"/>
          </a:xfrm>
          <a:prstGeom prst="rect">
            <a:avLst/>
          </a:prstGeom>
        </p:spPr>
        <p:txBody>
          <a:bodyPr/>
          <a:lstStyle/>
          <a:p>
            <a:fld id="{7C8D7908-A7C7-CC46-9524-C00CE01F6968}" type="slidenum">
              <a:rPr lang="en-US" smtClean="0"/>
              <a:pPr/>
              <a:t>10</a:t>
            </a:fld>
            <a:endParaRPr lang="en-US"/>
          </a:p>
        </p:txBody>
      </p:sp>
      <p:sp>
        <p:nvSpPr>
          <p:cNvPr id="7" name="Espace réservé du contenu 4">
            <a:extLst>
              <a:ext uri="{FF2B5EF4-FFF2-40B4-BE49-F238E27FC236}">
                <a16:creationId xmlns:a16="http://schemas.microsoft.com/office/drawing/2014/main" id="{75732524-65C2-42B2-BE05-7005B256FE24}"/>
              </a:ext>
            </a:extLst>
          </p:cNvPr>
          <p:cNvSpPr>
            <a:spLocks noGrp="1"/>
          </p:cNvSpPr>
          <p:nvPr>
            <p:ph idx="1"/>
          </p:nvPr>
        </p:nvSpPr>
        <p:spPr>
          <a:xfrm>
            <a:off x="838200" y="3372329"/>
            <a:ext cx="10515600" cy="2804633"/>
          </a:xfrm>
        </p:spPr>
        <p:txBody>
          <a:bodyPr/>
          <a:lstStyle/>
          <a:p>
            <a:pPr>
              <a:lnSpc>
                <a:spcPct val="120000"/>
              </a:lnSpc>
              <a:defRPr/>
            </a:pPr>
            <a:r>
              <a:rPr lang="fr-CA" b="1" i="0" dirty="0">
                <a:solidFill>
                  <a:srgbClr val="002060"/>
                </a:solidFill>
                <a:effectLst/>
                <a:latin typeface="Montserrat" panose="02000505000000020004" pitchFamily="2" charset="0"/>
              </a:rPr>
              <a:t>Présentation du bordereau arrimé </a:t>
            </a:r>
          </a:p>
          <a:p>
            <a:endParaRPr lang="fr-CA" dirty="0"/>
          </a:p>
        </p:txBody>
      </p:sp>
    </p:spTree>
    <p:extLst>
      <p:ext uri="{BB962C8B-B14F-4D97-AF65-F5344CB8AC3E}">
        <p14:creationId xmlns:p14="http://schemas.microsoft.com/office/powerpoint/2010/main" val="315701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0C133-8D39-4C75-A687-EACA567D6510}"/>
              </a:ext>
            </a:extLst>
          </p:cNvPr>
          <p:cNvSpPr>
            <a:spLocks noGrp="1"/>
          </p:cNvSpPr>
          <p:nvPr>
            <p:ph type="title"/>
          </p:nvPr>
        </p:nvSpPr>
        <p:spPr>
          <a:xfrm>
            <a:off x="5897880" y="4854415"/>
            <a:ext cx="6294120" cy="1325563"/>
          </a:xfrm>
        </p:spPr>
        <p:txBody>
          <a:bodyPr>
            <a:normAutofit/>
          </a:bodyPr>
          <a:lstStyle/>
          <a:p>
            <a:r>
              <a:rPr lang="fr-CA" sz="1800" b="0" i="0" strike="noStrike">
                <a:solidFill>
                  <a:schemeClr val="tx1"/>
                </a:solidFill>
                <a:effectLst/>
                <a:latin typeface="Helvetica Neue"/>
              </a:rPr>
              <a:t>Pour accéder au document (dans une collection de REL) : </a:t>
            </a:r>
            <a:br>
              <a:rPr lang="fr-CA" sz="1800" b="0" i="0" u="none" strike="noStrike">
                <a:solidFill>
                  <a:srgbClr val="0563C1"/>
                </a:solidFill>
                <a:effectLst/>
                <a:latin typeface="Helvetica Neue"/>
                <a:hlinkClick r:id="rId3">
                  <a:extLst>
                    <a:ext uri="{A12FA001-AC4F-418D-AE19-62706E023703}">
                      <ahyp:hlinkClr xmlns:ahyp="http://schemas.microsoft.com/office/drawing/2018/hyperlinkcolor" val="tx"/>
                    </a:ext>
                  </a:extLst>
                </a:hlinkClick>
              </a:rPr>
            </a:br>
            <a:r>
              <a:rPr lang="fr-CA" sz="1800" b="0" i="0" u="none" strike="noStrike">
                <a:solidFill>
                  <a:srgbClr val="0563C1"/>
                </a:solidFill>
                <a:effectLst/>
                <a:latin typeface="Helvetica Neue"/>
                <a:hlinkClick r:id="rId3">
                  <a:extLst>
                    <a:ext uri="{A12FA001-AC4F-418D-AE19-62706E023703}">
                      <ahyp:hlinkClr xmlns:ahyp="http://schemas.microsoft.com/office/drawing/2018/hyperlinkcolor" val="tx"/>
                    </a:ext>
                  </a:extLst>
                </a:hlinkClick>
              </a:rPr>
              <a:t>http://hdl.handle.net/11143/18903</a:t>
            </a:r>
            <a:br>
              <a:rPr lang="fr-CA" sz="1800"/>
            </a:br>
            <a:endParaRPr lang="fr-CA" sz="1800">
              <a:solidFill>
                <a:schemeClr val="accent1"/>
              </a:solidFill>
            </a:endParaRPr>
          </a:p>
        </p:txBody>
      </p:sp>
      <p:sp>
        <p:nvSpPr>
          <p:cNvPr id="4" name="Espace réservé du numéro de diapositive 3">
            <a:extLst>
              <a:ext uri="{FF2B5EF4-FFF2-40B4-BE49-F238E27FC236}">
                <a16:creationId xmlns:a16="http://schemas.microsoft.com/office/drawing/2014/main" id="{5076FBA2-6458-4C07-B873-A2BEC7CC49A7}"/>
              </a:ext>
            </a:extLst>
          </p:cNvPr>
          <p:cNvSpPr>
            <a:spLocks noGrp="1"/>
          </p:cNvSpPr>
          <p:nvPr>
            <p:ph type="sldNum" sz="quarter" idx="12"/>
          </p:nvPr>
        </p:nvSpPr>
        <p:spPr/>
        <p:txBody>
          <a:bodyPr/>
          <a:lstStyle/>
          <a:p>
            <a:fld id="{7C8D7908-A7C7-CC46-9524-C00CE01F6968}" type="slidenum">
              <a:rPr lang="fr-CA" smtClean="0"/>
              <a:t>11</a:t>
            </a:fld>
            <a:endParaRPr lang="fr-CA"/>
          </a:p>
        </p:txBody>
      </p:sp>
      <p:pic>
        <p:nvPicPr>
          <p:cNvPr id="7" name="Image 6" descr="Une image contenant texte&#10;&#10;Description générée automatiquement">
            <a:extLst>
              <a:ext uri="{FF2B5EF4-FFF2-40B4-BE49-F238E27FC236}">
                <a16:creationId xmlns:a16="http://schemas.microsoft.com/office/drawing/2014/main" id="{5ABED5DE-E560-49D9-9F77-E89558445F9A}"/>
              </a:ext>
            </a:extLst>
          </p:cNvPr>
          <p:cNvPicPr>
            <a:picLocks noChangeAspect="1"/>
          </p:cNvPicPr>
          <p:nvPr/>
        </p:nvPicPr>
        <p:blipFill>
          <a:blip r:embed="rId4"/>
          <a:stretch>
            <a:fillRect/>
          </a:stretch>
        </p:blipFill>
        <p:spPr>
          <a:xfrm>
            <a:off x="658819" y="121920"/>
            <a:ext cx="4621890" cy="5974080"/>
          </a:xfrm>
          <a:prstGeom prst="rect">
            <a:avLst/>
          </a:prstGeom>
          <a:ln>
            <a:solidFill>
              <a:schemeClr val="bg2">
                <a:lumMod val="90000"/>
              </a:schemeClr>
            </a:solidFill>
          </a:ln>
        </p:spPr>
      </p:pic>
    </p:spTree>
    <p:extLst>
      <p:ext uri="{BB962C8B-B14F-4D97-AF65-F5344CB8AC3E}">
        <p14:creationId xmlns:p14="http://schemas.microsoft.com/office/powerpoint/2010/main" val="414193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6B821-F67F-44C5-8B17-DA79BC492EA5}"/>
              </a:ext>
            </a:extLst>
          </p:cNvPr>
          <p:cNvSpPr>
            <a:spLocks noGrp="1"/>
          </p:cNvSpPr>
          <p:nvPr>
            <p:ph type="title"/>
          </p:nvPr>
        </p:nvSpPr>
        <p:spPr/>
        <p:txBody>
          <a:bodyPr/>
          <a:lstStyle/>
          <a:p>
            <a:r>
              <a:rPr lang="fr-CA" dirty="0">
                <a:cs typeface="Calibri Light"/>
              </a:rPr>
              <a:t>Présentation du </a:t>
            </a:r>
            <a:r>
              <a:rPr lang="fr-CA" i="1" dirty="0">
                <a:cs typeface="Calibri Light"/>
              </a:rPr>
              <a:t>Guide des métadonnées REL </a:t>
            </a:r>
            <a:endParaRPr lang="fr-CA" i="1" dirty="0"/>
          </a:p>
        </p:txBody>
      </p:sp>
      <p:sp>
        <p:nvSpPr>
          <p:cNvPr id="3" name="Espace réservé du numéro de diapositive 2">
            <a:extLst>
              <a:ext uri="{FF2B5EF4-FFF2-40B4-BE49-F238E27FC236}">
                <a16:creationId xmlns:a16="http://schemas.microsoft.com/office/drawing/2014/main" id="{FD806631-5FD2-418E-9216-5E107DBEE95C}"/>
              </a:ext>
            </a:extLst>
          </p:cNvPr>
          <p:cNvSpPr>
            <a:spLocks noGrp="1"/>
          </p:cNvSpPr>
          <p:nvPr>
            <p:ph type="sldNum" sz="quarter" idx="12"/>
          </p:nvPr>
        </p:nvSpPr>
        <p:spPr/>
        <p:txBody>
          <a:bodyPr/>
          <a:lstStyle/>
          <a:p>
            <a:fld id="{7C8D7908-A7C7-CC46-9524-C00CE01F6968}" type="slidenum">
              <a:rPr lang="fr-CA" smtClean="0"/>
              <a:t>12</a:t>
            </a:fld>
            <a:endParaRPr lang="fr-CA"/>
          </a:p>
        </p:txBody>
      </p:sp>
      <p:sp>
        <p:nvSpPr>
          <p:cNvPr id="8" name="Espace réservé du contenu 2">
            <a:extLst>
              <a:ext uri="{FF2B5EF4-FFF2-40B4-BE49-F238E27FC236}">
                <a16:creationId xmlns:a16="http://schemas.microsoft.com/office/drawing/2014/main" id="{898D238E-923C-4AF4-A7C1-43F7FB127899}"/>
              </a:ext>
            </a:extLst>
          </p:cNvPr>
          <p:cNvSpPr txBox="1">
            <a:spLocks/>
          </p:cNvSpPr>
          <p:nvPr/>
        </p:nvSpPr>
        <p:spPr>
          <a:xfrm>
            <a:off x="838200" y="1825625"/>
            <a:ext cx="10515600" cy="4160274"/>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a:buChar char="•"/>
            </a:pPr>
            <a:r>
              <a:rPr lang="fr-CA" dirty="0">
                <a:ea typeface="+mn-lt"/>
                <a:cs typeface="+mn-lt"/>
              </a:rPr>
              <a:t>Aide-mémoire facile à consulter</a:t>
            </a:r>
            <a:endParaRPr lang="fr-FR" dirty="0">
              <a:cs typeface="Calibri" panose="020F0502020204030204"/>
            </a:endParaRPr>
          </a:p>
          <a:p>
            <a:pPr marL="457200" indent="-457200">
              <a:buFont typeface="Arial"/>
              <a:buChar char="•"/>
            </a:pPr>
            <a:endParaRPr lang="fr-CA" dirty="0">
              <a:ea typeface="+mn-lt"/>
              <a:cs typeface="+mn-lt"/>
            </a:endParaRPr>
          </a:p>
          <a:p>
            <a:pPr marL="457200" indent="-457200">
              <a:buFont typeface="Arial"/>
              <a:buChar char="•"/>
            </a:pPr>
            <a:r>
              <a:rPr lang="fr-CA" dirty="0">
                <a:ea typeface="+mn-lt"/>
                <a:cs typeface="+mn-lt"/>
              </a:rPr>
              <a:t>Contient une liste des métadonnées regroupées en 3 catégories : </a:t>
            </a:r>
          </a:p>
          <a:p>
            <a:pPr marL="1143000" lvl="1" indent="-457200">
              <a:buFont typeface="Courier New"/>
              <a:buChar char="o"/>
            </a:pPr>
            <a:r>
              <a:rPr lang="fr-CA" dirty="0">
                <a:ea typeface="+mn-lt"/>
                <a:cs typeface="+mn-lt"/>
              </a:rPr>
              <a:t>Éléments requis (ex. Titre, Auteur) </a:t>
            </a:r>
          </a:p>
          <a:p>
            <a:pPr marL="1143000" lvl="1" indent="-457200">
              <a:buFont typeface="Courier New"/>
              <a:buChar char="o"/>
            </a:pPr>
            <a:r>
              <a:rPr lang="fr-CA" dirty="0">
                <a:ea typeface="+mn-lt"/>
                <a:cs typeface="+mn-lt"/>
              </a:rPr>
              <a:t>Éléments recommandés (ex. Niveau scolaire de la ressource) </a:t>
            </a:r>
            <a:endParaRPr lang="fr-CA" dirty="0">
              <a:cs typeface="Calibri" panose="020F0502020204030204"/>
            </a:endParaRPr>
          </a:p>
          <a:p>
            <a:pPr marL="1143000" lvl="1" indent="-457200">
              <a:buFont typeface="Courier New"/>
              <a:buChar char="o"/>
            </a:pPr>
            <a:r>
              <a:rPr lang="fr-CA" dirty="0">
                <a:ea typeface="+mn-lt"/>
                <a:cs typeface="+mn-lt"/>
              </a:rPr>
              <a:t>Éléments optionnels (ex. Identifiant ORCID d’auteur de la ressource) </a:t>
            </a:r>
            <a:endParaRPr lang="fr-CA" dirty="0">
              <a:cs typeface="Calibri" panose="020F0502020204030204"/>
            </a:endParaRPr>
          </a:p>
          <a:p>
            <a:endParaRPr lang="fr-CA" dirty="0"/>
          </a:p>
        </p:txBody>
      </p:sp>
    </p:spTree>
    <p:extLst>
      <p:ext uri="{BB962C8B-B14F-4D97-AF65-F5344CB8AC3E}">
        <p14:creationId xmlns:p14="http://schemas.microsoft.com/office/powerpoint/2010/main" val="65875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6B821-F67F-44C5-8B17-DA79BC492EA5}"/>
              </a:ext>
            </a:extLst>
          </p:cNvPr>
          <p:cNvSpPr>
            <a:spLocks noGrp="1"/>
          </p:cNvSpPr>
          <p:nvPr>
            <p:ph type="title"/>
          </p:nvPr>
        </p:nvSpPr>
        <p:spPr/>
        <p:txBody>
          <a:bodyPr/>
          <a:lstStyle/>
          <a:p>
            <a:r>
              <a:rPr lang="fr-CA" dirty="0">
                <a:cs typeface="Calibri Light"/>
              </a:rPr>
              <a:t>Présentation du </a:t>
            </a:r>
            <a:r>
              <a:rPr lang="fr-CA" i="1" dirty="0">
                <a:cs typeface="Calibri Light"/>
              </a:rPr>
              <a:t>Guide des métadonnées REL </a:t>
            </a:r>
            <a:endParaRPr lang="fr-CA" i="1" dirty="0"/>
          </a:p>
        </p:txBody>
      </p:sp>
      <p:sp>
        <p:nvSpPr>
          <p:cNvPr id="3" name="Espace réservé du numéro de diapositive 2">
            <a:extLst>
              <a:ext uri="{FF2B5EF4-FFF2-40B4-BE49-F238E27FC236}">
                <a16:creationId xmlns:a16="http://schemas.microsoft.com/office/drawing/2014/main" id="{FD806631-5FD2-418E-9216-5E107DBEE95C}"/>
              </a:ext>
            </a:extLst>
          </p:cNvPr>
          <p:cNvSpPr>
            <a:spLocks noGrp="1"/>
          </p:cNvSpPr>
          <p:nvPr>
            <p:ph type="sldNum" sz="quarter" idx="12"/>
          </p:nvPr>
        </p:nvSpPr>
        <p:spPr/>
        <p:txBody>
          <a:bodyPr/>
          <a:lstStyle/>
          <a:p>
            <a:fld id="{7C8D7908-A7C7-CC46-9524-C00CE01F6968}" type="slidenum">
              <a:rPr lang="fr-CA" smtClean="0"/>
              <a:t>13</a:t>
            </a:fld>
            <a:endParaRPr lang="fr-CA"/>
          </a:p>
        </p:txBody>
      </p:sp>
      <p:sp>
        <p:nvSpPr>
          <p:cNvPr id="8" name="Espace réservé du contenu 2">
            <a:extLst>
              <a:ext uri="{FF2B5EF4-FFF2-40B4-BE49-F238E27FC236}">
                <a16:creationId xmlns:a16="http://schemas.microsoft.com/office/drawing/2014/main" id="{898D238E-923C-4AF4-A7C1-43F7FB127899}"/>
              </a:ext>
            </a:extLst>
          </p:cNvPr>
          <p:cNvSpPr txBox="1">
            <a:spLocks/>
          </p:cNvSpPr>
          <p:nvPr/>
        </p:nvSpPr>
        <p:spPr>
          <a:xfrm>
            <a:off x="838200" y="1825625"/>
            <a:ext cx="10515600" cy="4160274"/>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cs typeface="Calibri" panose="020F0502020204030204"/>
              </a:rPr>
              <a:t>Exemple d'un élément "requis" </a:t>
            </a:r>
          </a:p>
          <a:p>
            <a:pPr marL="457200" indent="-457200">
              <a:buFont typeface="Arial"/>
              <a:buChar char="•"/>
            </a:pPr>
            <a:endParaRPr lang="fr-CA" dirty="0">
              <a:ea typeface="+mn-lt"/>
              <a:cs typeface="+mn-lt"/>
            </a:endParaRPr>
          </a:p>
          <a:p>
            <a:endParaRPr lang="fr-CA" dirty="0">
              <a:solidFill>
                <a:srgbClr val="173457"/>
              </a:solidFill>
              <a:cs typeface="Calibri" panose="020F0502020204030204"/>
            </a:endParaRPr>
          </a:p>
          <a:p>
            <a:endParaRPr lang="fr-CA"/>
          </a:p>
        </p:txBody>
      </p:sp>
      <p:pic>
        <p:nvPicPr>
          <p:cNvPr id="4" name="Image 4">
            <a:extLst>
              <a:ext uri="{FF2B5EF4-FFF2-40B4-BE49-F238E27FC236}">
                <a16:creationId xmlns:a16="http://schemas.microsoft.com/office/drawing/2014/main" id="{2F547FFE-5ADF-4723-AB9A-BFE9050107D5}"/>
              </a:ext>
            </a:extLst>
          </p:cNvPr>
          <p:cNvPicPr>
            <a:picLocks noChangeAspect="1"/>
          </p:cNvPicPr>
          <p:nvPr/>
        </p:nvPicPr>
        <p:blipFill>
          <a:blip r:embed="rId3"/>
          <a:stretch>
            <a:fillRect/>
          </a:stretch>
        </p:blipFill>
        <p:spPr>
          <a:xfrm>
            <a:off x="1071806" y="2521852"/>
            <a:ext cx="10741479" cy="3598984"/>
          </a:xfrm>
          <a:prstGeom prst="rect">
            <a:avLst/>
          </a:prstGeom>
        </p:spPr>
      </p:pic>
    </p:spTree>
    <p:extLst>
      <p:ext uri="{BB962C8B-B14F-4D97-AF65-F5344CB8AC3E}">
        <p14:creationId xmlns:p14="http://schemas.microsoft.com/office/powerpoint/2010/main" val="288349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6B821-F67F-44C5-8B17-DA79BC492EA5}"/>
              </a:ext>
            </a:extLst>
          </p:cNvPr>
          <p:cNvSpPr>
            <a:spLocks noGrp="1"/>
          </p:cNvSpPr>
          <p:nvPr>
            <p:ph type="title"/>
          </p:nvPr>
        </p:nvSpPr>
        <p:spPr/>
        <p:txBody>
          <a:bodyPr/>
          <a:lstStyle/>
          <a:p>
            <a:r>
              <a:rPr lang="fr-CA" dirty="0">
                <a:cs typeface="Calibri Light"/>
              </a:rPr>
              <a:t>Présentation du </a:t>
            </a:r>
            <a:r>
              <a:rPr lang="fr-CA" i="1" dirty="0">
                <a:cs typeface="Calibri Light"/>
              </a:rPr>
              <a:t>Guide des métadonnées REL </a:t>
            </a:r>
            <a:endParaRPr lang="fr-CA" i="1" dirty="0"/>
          </a:p>
        </p:txBody>
      </p:sp>
      <p:sp>
        <p:nvSpPr>
          <p:cNvPr id="3" name="Espace réservé du numéro de diapositive 2">
            <a:extLst>
              <a:ext uri="{FF2B5EF4-FFF2-40B4-BE49-F238E27FC236}">
                <a16:creationId xmlns:a16="http://schemas.microsoft.com/office/drawing/2014/main" id="{FD806631-5FD2-418E-9216-5E107DBEE95C}"/>
              </a:ext>
            </a:extLst>
          </p:cNvPr>
          <p:cNvSpPr>
            <a:spLocks noGrp="1"/>
          </p:cNvSpPr>
          <p:nvPr>
            <p:ph type="sldNum" sz="quarter" idx="12"/>
          </p:nvPr>
        </p:nvSpPr>
        <p:spPr/>
        <p:txBody>
          <a:bodyPr/>
          <a:lstStyle/>
          <a:p>
            <a:fld id="{7C8D7908-A7C7-CC46-9524-C00CE01F6968}" type="slidenum">
              <a:rPr lang="fr-CA" smtClean="0"/>
              <a:t>14</a:t>
            </a:fld>
            <a:endParaRPr lang="fr-CA"/>
          </a:p>
        </p:txBody>
      </p:sp>
      <p:sp>
        <p:nvSpPr>
          <p:cNvPr id="8" name="Espace réservé du contenu 2">
            <a:extLst>
              <a:ext uri="{FF2B5EF4-FFF2-40B4-BE49-F238E27FC236}">
                <a16:creationId xmlns:a16="http://schemas.microsoft.com/office/drawing/2014/main" id="{898D238E-923C-4AF4-A7C1-43F7FB127899}"/>
              </a:ext>
            </a:extLst>
          </p:cNvPr>
          <p:cNvSpPr txBox="1">
            <a:spLocks/>
          </p:cNvSpPr>
          <p:nvPr/>
        </p:nvSpPr>
        <p:spPr>
          <a:xfrm>
            <a:off x="838200" y="1825625"/>
            <a:ext cx="10515600" cy="4160274"/>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ea typeface="+mn-lt"/>
                <a:cs typeface="+mn-lt"/>
              </a:rPr>
              <a:t>Annexe avec les vocabulaires contrôlés suggérés, par exemple : </a:t>
            </a:r>
            <a:endParaRPr lang="fr-FR" dirty="0"/>
          </a:p>
          <a:p>
            <a:endParaRPr lang="fr-CA" dirty="0">
              <a:ea typeface="+mn-lt"/>
              <a:cs typeface="+mn-lt"/>
            </a:endParaRPr>
          </a:p>
          <a:p>
            <a:pPr marL="457200" indent="-457200">
              <a:buFont typeface="Arial"/>
              <a:buChar char="•"/>
            </a:pPr>
            <a:endParaRPr lang="fr-CA" dirty="0">
              <a:solidFill>
                <a:srgbClr val="173457"/>
              </a:solidFill>
              <a:cs typeface="Calibri" panose="020F0502020204030204"/>
            </a:endParaRPr>
          </a:p>
          <a:p>
            <a:endParaRPr lang="fr-CA" dirty="0">
              <a:cs typeface="Calibri"/>
            </a:endParaRPr>
          </a:p>
          <a:p>
            <a:endParaRPr lang="fr-CA">
              <a:cs typeface="Calibri" panose="020F0502020204030204"/>
            </a:endParaRPr>
          </a:p>
        </p:txBody>
      </p:sp>
      <p:pic>
        <p:nvPicPr>
          <p:cNvPr id="5" name="Image 5">
            <a:extLst>
              <a:ext uri="{FF2B5EF4-FFF2-40B4-BE49-F238E27FC236}">
                <a16:creationId xmlns:a16="http://schemas.microsoft.com/office/drawing/2014/main" id="{D18F7571-97ED-436B-BA71-B728D9B7DE1F}"/>
              </a:ext>
            </a:extLst>
          </p:cNvPr>
          <p:cNvPicPr>
            <a:picLocks noChangeAspect="1"/>
          </p:cNvPicPr>
          <p:nvPr/>
        </p:nvPicPr>
        <p:blipFill>
          <a:blip r:embed="rId3"/>
          <a:stretch>
            <a:fillRect/>
          </a:stretch>
        </p:blipFill>
        <p:spPr>
          <a:xfrm>
            <a:off x="1990724" y="2445258"/>
            <a:ext cx="6462207" cy="3540641"/>
          </a:xfrm>
          <a:prstGeom prst="rect">
            <a:avLst/>
          </a:prstGeom>
        </p:spPr>
      </p:pic>
    </p:spTree>
    <p:extLst>
      <p:ext uri="{BB962C8B-B14F-4D97-AF65-F5344CB8AC3E}">
        <p14:creationId xmlns:p14="http://schemas.microsoft.com/office/powerpoint/2010/main" val="427501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6B821-F67F-44C5-8B17-DA79BC492EA5}"/>
              </a:ext>
            </a:extLst>
          </p:cNvPr>
          <p:cNvSpPr>
            <a:spLocks noGrp="1"/>
          </p:cNvSpPr>
          <p:nvPr>
            <p:ph type="title"/>
          </p:nvPr>
        </p:nvSpPr>
        <p:spPr/>
        <p:txBody>
          <a:bodyPr/>
          <a:lstStyle/>
          <a:p>
            <a:r>
              <a:rPr lang="fr-CA" dirty="0">
                <a:cs typeface="Calibri Light"/>
              </a:rPr>
              <a:t>Présentation du </a:t>
            </a:r>
            <a:r>
              <a:rPr lang="fr-CA" i="1" dirty="0">
                <a:cs typeface="Calibri Light"/>
              </a:rPr>
              <a:t>Guide des métadonnées REL </a:t>
            </a:r>
            <a:endParaRPr lang="fr-CA" i="1" dirty="0"/>
          </a:p>
        </p:txBody>
      </p:sp>
      <p:sp>
        <p:nvSpPr>
          <p:cNvPr id="3" name="Espace réservé du numéro de diapositive 2">
            <a:extLst>
              <a:ext uri="{FF2B5EF4-FFF2-40B4-BE49-F238E27FC236}">
                <a16:creationId xmlns:a16="http://schemas.microsoft.com/office/drawing/2014/main" id="{FD806631-5FD2-418E-9216-5E107DBEE95C}"/>
              </a:ext>
            </a:extLst>
          </p:cNvPr>
          <p:cNvSpPr>
            <a:spLocks noGrp="1"/>
          </p:cNvSpPr>
          <p:nvPr>
            <p:ph type="sldNum" sz="quarter" idx="12"/>
          </p:nvPr>
        </p:nvSpPr>
        <p:spPr/>
        <p:txBody>
          <a:bodyPr/>
          <a:lstStyle/>
          <a:p>
            <a:fld id="{7C8D7908-A7C7-CC46-9524-C00CE01F6968}" type="slidenum">
              <a:rPr lang="fr-CA" smtClean="0"/>
              <a:t>15</a:t>
            </a:fld>
            <a:endParaRPr lang="fr-CA"/>
          </a:p>
        </p:txBody>
      </p:sp>
      <p:sp>
        <p:nvSpPr>
          <p:cNvPr id="8" name="Espace réservé du contenu 2">
            <a:extLst>
              <a:ext uri="{FF2B5EF4-FFF2-40B4-BE49-F238E27FC236}">
                <a16:creationId xmlns:a16="http://schemas.microsoft.com/office/drawing/2014/main" id="{898D238E-923C-4AF4-A7C1-43F7FB127899}"/>
              </a:ext>
            </a:extLst>
          </p:cNvPr>
          <p:cNvSpPr txBox="1">
            <a:spLocks/>
          </p:cNvSpPr>
          <p:nvPr/>
        </p:nvSpPr>
        <p:spPr>
          <a:xfrm>
            <a:off x="838200" y="1959429"/>
            <a:ext cx="10515600" cy="4026470"/>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cs typeface="Calibri"/>
              </a:rPr>
              <a:t>Conformité avec la norme Dublin </a:t>
            </a:r>
            <a:r>
              <a:rPr lang="fr-CA" dirty="0" err="1">
                <a:cs typeface="Calibri"/>
              </a:rPr>
              <a:t>Core</a:t>
            </a:r>
            <a:endParaRPr lang="fr-CA" dirty="0">
              <a:cs typeface="Calibri"/>
            </a:endParaRPr>
          </a:p>
          <a:p>
            <a:pPr marL="457200" indent="-457200">
              <a:buFont typeface="Arial"/>
              <a:buChar char="•"/>
            </a:pPr>
            <a:r>
              <a:rPr lang="fr-CA" sz="2000" dirty="0">
                <a:cs typeface="Calibri"/>
              </a:rPr>
              <a:t>Exemple d'un élément Dublin </a:t>
            </a:r>
            <a:r>
              <a:rPr lang="fr-CA" sz="2000" dirty="0" err="1">
                <a:cs typeface="Calibri"/>
              </a:rPr>
              <a:t>Core</a:t>
            </a:r>
            <a:r>
              <a:rPr lang="fr-CA" sz="2000" dirty="0">
                <a:cs typeface="Calibri"/>
              </a:rPr>
              <a:t> qualifié</a:t>
            </a:r>
            <a:r>
              <a:rPr lang="fr-CA" dirty="0">
                <a:cs typeface="Calibri"/>
              </a:rPr>
              <a:t> : </a:t>
            </a:r>
          </a:p>
          <a:p>
            <a:endParaRPr lang="fr-CA" dirty="0"/>
          </a:p>
          <a:p>
            <a:endParaRPr lang="fr-CA" dirty="0">
              <a:ea typeface="+mn-lt"/>
              <a:cs typeface="+mn-lt"/>
            </a:endParaRPr>
          </a:p>
          <a:p>
            <a:pPr marL="457200" indent="-457200">
              <a:buFont typeface="Arial"/>
              <a:buChar char="•"/>
            </a:pPr>
            <a:endParaRPr lang="fr-CA" sz="2000" dirty="0">
              <a:solidFill>
                <a:srgbClr val="173457"/>
              </a:solidFill>
              <a:cs typeface="Calibri" panose="020F0502020204030204"/>
            </a:endParaRPr>
          </a:p>
          <a:p>
            <a:pPr marL="457200" indent="-457200">
              <a:buFont typeface="Arial"/>
              <a:buChar char="•"/>
            </a:pPr>
            <a:r>
              <a:rPr lang="fr-CA" sz="2000" dirty="0">
                <a:solidFill>
                  <a:srgbClr val="173457"/>
                </a:solidFill>
                <a:cs typeface="Calibri" panose="020F0502020204030204"/>
              </a:rPr>
              <a:t>Exemple d'une extension "maison" : </a:t>
            </a:r>
          </a:p>
          <a:p>
            <a:pPr marL="457200" indent="-457200">
              <a:buFont typeface="Arial"/>
              <a:buChar char="•"/>
            </a:pPr>
            <a:endParaRPr lang="fr-CA" sz="2000" dirty="0">
              <a:solidFill>
                <a:srgbClr val="173457"/>
              </a:solidFill>
              <a:cs typeface="Calibri" panose="020F0502020204030204"/>
            </a:endParaRPr>
          </a:p>
          <a:p>
            <a:pPr marL="457200" indent="-457200">
              <a:buFont typeface="Arial"/>
              <a:buChar char="•"/>
            </a:pPr>
            <a:endParaRPr lang="fr-CA" sz="2000" dirty="0">
              <a:cs typeface="Calibri"/>
            </a:endParaRPr>
          </a:p>
          <a:p>
            <a:endParaRPr lang="fr-CA" dirty="0">
              <a:cs typeface="Calibri"/>
            </a:endParaRPr>
          </a:p>
          <a:p>
            <a:endParaRPr lang="fr-CA" dirty="0">
              <a:cs typeface="Calibri"/>
            </a:endParaRPr>
          </a:p>
        </p:txBody>
      </p:sp>
      <p:pic>
        <p:nvPicPr>
          <p:cNvPr id="5" name="Image 5">
            <a:extLst>
              <a:ext uri="{FF2B5EF4-FFF2-40B4-BE49-F238E27FC236}">
                <a16:creationId xmlns:a16="http://schemas.microsoft.com/office/drawing/2014/main" id="{3A53D08C-484B-4781-B468-E8B451F8E0AA}"/>
              </a:ext>
            </a:extLst>
          </p:cNvPr>
          <p:cNvPicPr>
            <a:picLocks noChangeAspect="1"/>
          </p:cNvPicPr>
          <p:nvPr/>
        </p:nvPicPr>
        <p:blipFill>
          <a:blip r:embed="rId3"/>
          <a:stretch>
            <a:fillRect/>
          </a:stretch>
        </p:blipFill>
        <p:spPr>
          <a:xfrm>
            <a:off x="1827863" y="4859784"/>
            <a:ext cx="4807044" cy="1070999"/>
          </a:xfrm>
          <a:prstGeom prst="rect">
            <a:avLst/>
          </a:prstGeom>
        </p:spPr>
      </p:pic>
      <p:pic>
        <p:nvPicPr>
          <p:cNvPr id="6" name="Image 8">
            <a:extLst>
              <a:ext uri="{FF2B5EF4-FFF2-40B4-BE49-F238E27FC236}">
                <a16:creationId xmlns:a16="http://schemas.microsoft.com/office/drawing/2014/main" id="{F9B2FF11-B688-48BC-AEF1-BB5800A86EAE}"/>
              </a:ext>
            </a:extLst>
          </p:cNvPr>
          <p:cNvPicPr>
            <a:picLocks noChangeAspect="1"/>
          </p:cNvPicPr>
          <p:nvPr/>
        </p:nvPicPr>
        <p:blipFill>
          <a:blip r:embed="rId4"/>
          <a:stretch>
            <a:fillRect/>
          </a:stretch>
        </p:blipFill>
        <p:spPr>
          <a:xfrm>
            <a:off x="1933739" y="2976067"/>
            <a:ext cx="4956800" cy="1070999"/>
          </a:xfrm>
          <a:prstGeom prst="rect">
            <a:avLst/>
          </a:prstGeom>
        </p:spPr>
      </p:pic>
    </p:spTree>
    <p:extLst>
      <p:ext uri="{BB962C8B-B14F-4D97-AF65-F5344CB8AC3E}">
        <p14:creationId xmlns:p14="http://schemas.microsoft.com/office/powerpoint/2010/main" val="377428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8A9FE-9DE5-4993-A1F6-5E618B5E8759}"/>
              </a:ext>
            </a:extLst>
          </p:cNvPr>
          <p:cNvSpPr>
            <a:spLocks noGrp="1"/>
          </p:cNvSpPr>
          <p:nvPr>
            <p:ph type="title"/>
          </p:nvPr>
        </p:nvSpPr>
        <p:spPr/>
        <p:txBody>
          <a:bodyPr/>
          <a:lstStyle/>
          <a:p>
            <a:r>
              <a:rPr lang="fr-CA" dirty="0">
                <a:solidFill>
                  <a:schemeClr val="bg1"/>
                </a:solidFill>
              </a:rPr>
              <a:t>Section 3</a:t>
            </a:r>
          </a:p>
        </p:txBody>
      </p:sp>
      <p:sp>
        <p:nvSpPr>
          <p:cNvPr id="3" name="Espace réservé du numéro de diapositive 2">
            <a:extLst>
              <a:ext uri="{FF2B5EF4-FFF2-40B4-BE49-F238E27FC236}">
                <a16:creationId xmlns:a16="http://schemas.microsoft.com/office/drawing/2014/main" id="{686A56CF-89E6-48D3-B9A7-A90C73AA9714}"/>
              </a:ext>
            </a:extLst>
          </p:cNvPr>
          <p:cNvSpPr>
            <a:spLocks noGrp="1"/>
          </p:cNvSpPr>
          <p:nvPr>
            <p:ph type="sldNum" sz="quarter" idx="4294967295"/>
          </p:nvPr>
        </p:nvSpPr>
        <p:spPr>
          <a:xfrm>
            <a:off x="11101773" y="6253158"/>
            <a:ext cx="829407" cy="365125"/>
          </a:xfrm>
          <a:prstGeom prst="rect">
            <a:avLst/>
          </a:prstGeom>
        </p:spPr>
        <p:txBody>
          <a:bodyPr/>
          <a:lstStyle/>
          <a:p>
            <a:fld id="{7C8D7908-A7C7-CC46-9524-C00CE01F6968}" type="slidenum">
              <a:rPr lang="en-US" smtClean="0"/>
              <a:pPr/>
              <a:t>16</a:t>
            </a:fld>
            <a:endParaRPr lang="en-US"/>
          </a:p>
        </p:txBody>
      </p:sp>
      <p:sp>
        <p:nvSpPr>
          <p:cNvPr id="7" name="Espace réservé du contenu 4">
            <a:extLst>
              <a:ext uri="{FF2B5EF4-FFF2-40B4-BE49-F238E27FC236}">
                <a16:creationId xmlns:a16="http://schemas.microsoft.com/office/drawing/2014/main" id="{75732524-65C2-42B2-BE05-7005B256FE24}"/>
              </a:ext>
            </a:extLst>
          </p:cNvPr>
          <p:cNvSpPr>
            <a:spLocks noGrp="1"/>
          </p:cNvSpPr>
          <p:nvPr>
            <p:ph idx="1"/>
          </p:nvPr>
        </p:nvSpPr>
        <p:spPr>
          <a:xfrm>
            <a:off x="838200" y="3372329"/>
            <a:ext cx="10515600" cy="2804633"/>
          </a:xfrm>
        </p:spPr>
        <p:txBody>
          <a:bodyPr/>
          <a:lstStyle/>
          <a:p>
            <a:pPr>
              <a:lnSpc>
                <a:spcPct val="120000"/>
              </a:lnSpc>
              <a:defRPr/>
            </a:pPr>
            <a:r>
              <a:rPr lang="fr-CA" b="1" dirty="0">
                <a:solidFill>
                  <a:srgbClr val="4C4C4C"/>
                </a:solidFill>
                <a:latin typeface="Montserrat" panose="02000505000000020004" pitchFamily="2" charset="0"/>
              </a:rPr>
              <a:t>E</a:t>
            </a:r>
            <a:r>
              <a:rPr lang="fr-CA" b="1" i="0" dirty="0">
                <a:solidFill>
                  <a:srgbClr val="4C4C4C"/>
                </a:solidFill>
                <a:effectLst/>
                <a:latin typeface="Montserrat" panose="02000505000000020004" pitchFamily="2" charset="0"/>
              </a:rPr>
              <a:t>xemples de mises en œuvre </a:t>
            </a:r>
          </a:p>
          <a:p>
            <a:endParaRPr lang="fr-CA" dirty="0"/>
          </a:p>
        </p:txBody>
      </p:sp>
    </p:spTree>
    <p:extLst>
      <p:ext uri="{BB962C8B-B14F-4D97-AF65-F5344CB8AC3E}">
        <p14:creationId xmlns:p14="http://schemas.microsoft.com/office/powerpoint/2010/main" val="141809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21889-1D09-4CD2-9E37-52DF7951A440}"/>
              </a:ext>
            </a:extLst>
          </p:cNvPr>
          <p:cNvSpPr>
            <a:spLocks noGrp="1"/>
          </p:cNvSpPr>
          <p:nvPr>
            <p:ph type="title"/>
          </p:nvPr>
        </p:nvSpPr>
        <p:spPr/>
        <p:txBody>
          <a:bodyPr/>
          <a:lstStyle/>
          <a:p>
            <a:r>
              <a:rPr lang="fr-FR">
                <a:cs typeface="Calibri Light"/>
              </a:rPr>
              <a:t>Les REL à l'Université Laval</a:t>
            </a:r>
            <a:endParaRPr lang="fr-FR"/>
          </a:p>
        </p:txBody>
      </p:sp>
      <p:sp>
        <p:nvSpPr>
          <p:cNvPr id="3" name="Espace réservé du contenu 2">
            <a:extLst>
              <a:ext uri="{FF2B5EF4-FFF2-40B4-BE49-F238E27FC236}">
                <a16:creationId xmlns:a16="http://schemas.microsoft.com/office/drawing/2014/main" id="{37457D96-49A8-40F3-A60A-497A4DBABE73}"/>
              </a:ext>
            </a:extLst>
          </p:cNvPr>
          <p:cNvSpPr>
            <a:spLocks noGrp="1"/>
          </p:cNvSpPr>
          <p:nvPr>
            <p:ph idx="1"/>
          </p:nvPr>
        </p:nvSpPr>
        <p:spPr/>
        <p:txBody>
          <a:bodyPr vert="horz" lIns="91440" tIns="45720" rIns="91440" bIns="45720" rtlCol="0" anchor="t">
            <a:normAutofit/>
          </a:bodyPr>
          <a:lstStyle/>
          <a:p>
            <a:r>
              <a:rPr lang="fr-FR" dirty="0">
                <a:cs typeface="Calibri"/>
              </a:rPr>
              <a:t>En 2020 : </a:t>
            </a:r>
            <a:endParaRPr lang="fr-FR">
              <a:cs typeface="Calibri"/>
            </a:endParaRPr>
          </a:p>
          <a:p>
            <a:pPr marL="457200" indent="-457200">
              <a:buFont typeface="Arial"/>
              <a:buChar char="•"/>
            </a:pPr>
            <a:r>
              <a:rPr lang="fr-FR" dirty="0">
                <a:cs typeface="Calibri"/>
              </a:rPr>
              <a:t>Analyse des plateformes existantes pour le dépôt temporaire des REL (</a:t>
            </a:r>
            <a:r>
              <a:rPr lang="fr-FR" noProof="1">
                <a:cs typeface="Calibri"/>
              </a:rPr>
              <a:t>Corpus</a:t>
            </a:r>
            <a:r>
              <a:rPr lang="fr-FR" baseline="30000" noProof="1">
                <a:cs typeface="Calibri"/>
              </a:rPr>
              <a:t>UL</a:t>
            </a:r>
            <a:r>
              <a:rPr lang="fr-FR" dirty="0">
                <a:cs typeface="Calibri"/>
              </a:rPr>
              <a:t>, </a:t>
            </a:r>
            <a:r>
              <a:rPr lang="fr-CA" noProof="1">
                <a:cs typeface="Calibri"/>
              </a:rPr>
              <a:t>Kalos</a:t>
            </a:r>
            <a:r>
              <a:rPr lang="fr-FR" dirty="0">
                <a:cs typeface="Calibri"/>
              </a:rPr>
              <a:t>)</a:t>
            </a:r>
          </a:p>
          <a:p>
            <a:pPr marL="457200" indent="-457200">
              <a:buFont typeface="Arial"/>
              <a:buChar char="•"/>
            </a:pPr>
            <a:r>
              <a:rPr lang="fr-FR" dirty="0">
                <a:cs typeface="Calibri"/>
              </a:rPr>
              <a:t>Décision de déposer les REL dans </a:t>
            </a:r>
            <a:r>
              <a:rPr lang="fr-FR" i="1" noProof="1">
                <a:cs typeface="Calibri"/>
              </a:rPr>
              <a:t>eCampus</a:t>
            </a:r>
            <a:r>
              <a:rPr lang="fr-FR" dirty="0">
                <a:cs typeface="Calibri"/>
              </a:rPr>
              <a:t> Ontario et de compter sur la diffusion faite par les professeurs, la </a:t>
            </a:r>
            <a:r>
              <a:rPr lang="fr-FR" noProof="1">
                <a:cs typeface="Calibri"/>
              </a:rPr>
              <a:t>fabriqueREL</a:t>
            </a:r>
            <a:r>
              <a:rPr lang="fr-FR" dirty="0">
                <a:cs typeface="Calibri"/>
              </a:rPr>
              <a:t>, les bibliothécaires, etc.</a:t>
            </a:r>
          </a:p>
          <a:p>
            <a:pPr marL="457200" indent="-457200">
              <a:buFont typeface="Arial"/>
              <a:buChar char="•"/>
            </a:pPr>
            <a:r>
              <a:rPr lang="fr-FR" dirty="0">
                <a:cs typeface="Calibri"/>
              </a:rPr>
              <a:t>Les REL déposées dans </a:t>
            </a:r>
            <a:r>
              <a:rPr lang="fr-CA" i="1" noProof="1">
                <a:ea typeface="+mn-lt"/>
                <a:cs typeface="+mn-lt"/>
              </a:rPr>
              <a:t>eCampus</a:t>
            </a:r>
            <a:r>
              <a:rPr lang="fr-FR" dirty="0">
                <a:ea typeface="+mn-lt"/>
                <a:cs typeface="+mn-lt"/>
              </a:rPr>
              <a:t> Ontario l'ont été à partir de la version 1 de la fiche de métadonnées, avant la création du </a:t>
            </a:r>
            <a:r>
              <a:rPr lang="fr-FR" i="1" dirty="0">
                <a:ea typeface="+mn-lt"/>
                <a:cs typeface="+mn-lt"/>
              </a:rPr>
              <a:t>Guide des métadonnées REL</a:t>
            </a:r>
            <a:endParaRPr lang="fr-FR" i="1" dirty="0">
              <a:cs typeface="Calibri"/>
            </a:endParaRPr>
          </a:p>
          <a:p>
            <a:endParaRPr lang="fr-FR">
              <a:cs typeface="Calibri"/>
            </a:endParaRPr>
          </a:p>
        </p:txBody>
      </p:sp>
      <p:sp>
        <p:nvSpPr>
          <p:cNvPr id="4" name="Espace réservé du numéro de diapositive 3">
            <a:extLst>
              <a:ext uri="{FF2B5EF4-FFF2-40B4-BE49-F238E27FC236}">
                <a16:creationId xmlns:a16="http://schemas.microsoft.com/office/drawing/2014/main" id="{6BF067D4-0B80-45D3-A7C8-9E79840177F9}"/>
              </a:ext>
            </a:extLst>
          </p:cNvPr>
          <p:cNvSpPr>
            <a:spLocks noGrp="1"/>
          </p:cNvSpPr>
          <p:nvPr>
            <p:ph type="sldNum" sz="quarter" idx="12"/>
          </p:nvPr>
        </p:nvSpPr>
        <p:spPr/>
        <p:txBody>
          <a:bodyPr/>
          <a:lstStyle/>
          <a:p>
            <a:fld id="{7C8D7908-A7C7-CC46-9524-C00CE01F6968}" type="slidenum">
              <a:rPr lang="fr-FR"/>
              <a:t>17</a:t>
            </a:fld>
            <a:endParaRPr lang="fr-FR"/>
          </a:p>
        </p:txBody>
      </p:sp>
    </p:spTree>
    <p:extLst>
      <p:ext uri="{BB962C8B-B14F-4D97-AF65-F5344CB8AC3E}">
        <p14:creationId xmlns:p14="http://schemas.microsoft.com/office/powerpoint/2010/main" val="238189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CF106-E6BF-41D5-8F7C-E90AFD52E199}"/>
              </a:ext>
            </a:extLst>
          </p:cNvPr>
          <p:cNvSpPr>
            <a:spLocks noGrp="1"/>
          </p:cNvSpPr>
          <p:nvPr>
            <p:ph type="title"/>
          </p:nvPr>
        </p:nvSpPr>
        <p:spPr/>
        <p:txBody>
          <a:bodyPr/>
          <a:lstStyle/>
          <a:p>
            <a:r>
              <a:rPr lang="fr-FR">
                <a:ea typeface="+mj-lt"/>
                <a:cs typeface="+mj-lt"/>
              </a:rPr>
              <a:t>Les REL à l'Université Laval</a:t>
            </a:r>
            <a:endParaRPr lang="fr-FR"/>
          </a:p>
        </p:txBody>
      </p:sp>
      <p:sp>
        <p:nvSpPr>
          <p:cNvPr id="4" name="Espace réservé du numéro de diapositive 3">
            <a:extLst>
              <a:ext uri="{FF2B5EF4-FFF2-40B4-BE49-F238E27FC236}">
                <a16:creationId xmlns:a16="http://schemas.microsoft.com/office/drawing/2014/main" id="{95130FA8-F6CC-4553-852A-2F9B763B0A4B}"/>
              </a:ext>
            </a:extLst>
          </p:cNvPr>
          <p:cNvSpPr>
            <a:spLocks noGrp="1"/>
          </p:cNvSpPr>
          <p:nvPr>
            <p:ph type="sldNum" sz="quarter" idx="12"/>
          </p:nvPr>
        </p:nvSpPr>
        <p:spPr/>
        <p:txBody>
          <a:bodyPr/>
          <a:lstStyle/>
          <a:p>
            <a:fld id="{7C8D7908-A7C7-CC46-9524-C00CE01F6968}" type="slidenum">
              <a:rPr lang="fr-FR"/>
              <a:t>18</a:t>
            </a:fld>
            <a:endParaRPr lang="fr-FR"/>
          </a:p>
        </p:txBody>
      </p:sp>
      <p:pic>
        <p:nvPicPr>
          <p:cNvPr id="12" name="Image 12" descr="Une image contenant texte&#10;&#10;Description générée automatiquement">
            <a:extLst>
              <a:ext uri="{FF2B5EF4-FFF2-40B4-BE49-F238E27FC236}">
                <a16:creationId xmlns:a16="http://schemas.microsoft.com/office/drawing/2014/main" id="{192B61B2-4730-4ACE-8A44-C13561ADB2D3}"/>
              </a:ext>
            </a:extLst>
          </p:cNvPr>
          <p:cNvPicPr>
            <a:picLocks noGrp="1" noChangeAspect="1"/>
          </p:cNvPicPr>
          <p:nvPr>
            <p:ph idx="1"/>
          </p:nvPr>
        </p:nvPicPr>
        <p:blipFill>
          <a:blip r:embed="rId3"/>
          <a:stretch>
            <a:fillRect/>
          </a:stretch>
        </p:blipFill>
        <p:spPr>
          <a:xfrm>
            <a:off x="2533566" y="1523701"/>
            <a:ext cx="7311772" cy="4304047"/>
          </a:xfrm>
        </p:spPr>
      </p:pic>
    </p:spTree>
    <p:extLst>
      <p:ext uri="{BB962C8B-B14F-4D97-AF65-F5344CB8AC3E}">
        <p14:creationId xmlns:p14="http://schemas.microsoft.com/office/powerpoint/2010/main" val="424482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50D71B9-AFE3-4CA2-9EAA-9983CBDD1C9D}"/>
              </a:ext>
            </a:extLst>
          </p:cNvPr>
          <p:cNvSpPr>
            <a:spLocks noGrp="1"/>
          </p:cNvSpPr>
          <p:nvPr>
            <p:ph type="sldNum" sz="quarter" idx="12"/>
          </p:nvPr>
        </p:nvSpPr>
        <p:spPr/>
        <p:txBody>
          <a:bodyPr/>
          <a:lstStyle/>
          <a:p>
            <a:fld id="{7C8D7908-A7C7-CC46-9524-C00CE01F6968}" type="slidenum">
              <a:rPr lang="fr-FR"/>
              <a:t>19</a:t>
            </a:fld>
            <a:endParaRPr lang="fr-FR"/>
          </a:p>
        </p:txBody>
      </p:sp>
      <p:pic>
        <p:nvPicPr>
          <p:cNvPr id="9" name="Image 9" descr="Une image contenant table&#10;&#10;Description générée automatiquement">
            <a:extLst>
              <a:ext uri="{FF2B5EF4-FFF2-40B4-BE49-F238E27FC236}">
                <a16:creationId xmlns:a16="http://schemas.microsoft.com/office/drawing/2014/main" id="{DC25F5D1-414C-40E9-ADBD-51591537B7E1}"/>
              </a:ext>
            </a:extLst>
          </p:cNvPr>
          <p:cNvPicPr>
            <a:picLocks noGrp="1" noChangeAspect="1"/>
          </p:cNvPicPr>
          <p:nvPr>
            <p:ph idx="1"/>
          </p:nvPr>
        </p:nvPicPr>
        <p:blipFill>
          <a:blip r:embed="rId3"/>
          <a:stretch>
            <a:fillRect/>
          </a:stretch>
        </p:blipFill>
        <p:spPr>
          <a:xfrm>
            <a:off x="3053049" y="215361"/>
            <a:ext cx="6387825" cy="5612387"/>
          </a:xfrm>
        </p:spPr>
      </p:pic>
    </p:spTree>
    <p:extLst>
      <p:ext uri="{BB962C8B-B14F-4D97-AF65-F5344CB8AC3E}">
        <p14:creationId xmlns:p14="http://schemas.microsoft.com/office/powerpoint/2010/main" val="321403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0AA7B-B98F-4B22-AB15-BC32B72596EF}"/>
              </a:ext>
            </a:extLst>
          </p:cNvPr>
          <p:cNvSpPr>
            <a:spLocks noGrp="1"/>
          </p:cNvSpPr>
          <p:nvPr>
            <p:ph type="title"/>
          </p:nvPr>
        </p:nvSpPr>
        <p:spPr/>
        <p:txBody>
          <a:bodyPr/>
          <a:lstStyle/>
          <a:p>
            <a:r>
              <a:rPr lang="fr-CA">
                <a:solidFill>
                  <a:schemeClr val="accent1"/>
                </a:solidFill>
              </a:rPr>
              <a:t>Informations techniques</a:t>
            </a:r>
          </a:p>
        </p:txBody>
      </p:sp>
      <p:sp>
        <p:nvSpPr>
          <p:cNvPr id="3" name="Espace réservé du numéro de diapositive 2">
            <a:extLst>
              <a:ext uri="{FF2B5EF4-FFF2-40B4-BE49-F238E27FC236}">
                <a16:creationId xmlns:a16="http://schemas.microsoft.com/office/drawing/2014/main" id="{DBC00BEF-C4F5-485D-AB77-2B4B5007DDDC}"/>
              </a:ext>
            </a:extLst>
          </p:cNvPr>
          <p:cNvSpPr>
            <a:spLocks noGrp="1"/>
          </p:cNvSpPr>
          <p:nvPr>
            <p:ph type="sldNum" sz="quarter" idx="12"/>
          </p:nvPr>
        </p:nvSpPr>
        <p:spPr/>
        <p:txBody>
          <a:bodyPr/>
          <a:lstStyle/>
          <a:p>
            <a:fld id="{7C8D7908-A7C7-CC46-9524-C00CE01F6968}" type="slidenum">
              <a:rPr lang="fr-CA" smtClean="0"/>
              <a:t>2</a:t>
            </a:fld>
            <a:endParaRPr lang="fr-CA"/>
          </a:p>
        </p:txBody>
      </p:sp>
      <p:sp>
        <p:nvSpPr>
          <p:cNvPr id="5" name="Sous-titre 1">
            <a:extLst>
              <a:ext uri="{FF2B5EF4-FFF2-40B4-BE49-F238E27FC236}">
                <a16:creationId xmlns:a16="http://schemas.microsoft.com/office/drawing/2014/main" id="{F97F81B6-536E-4FD5-9C1B-3B7014C7B77C}"/>
              </a:ext>
            </a:extLst>
          </p:cNvPr>
          <p:cNvSpPr txBox="1">
            <a:spLocks/>
          </p:cNvSpPr>
          <p:nvPr/>
        </p:nvSpPr>
        <p:spPr>
          <a:xfrm>
            <a:off x="1038092" y="1773238"/>
            <a:ext cx="11519667" cy="1655762"/>
          </a:xfrm>
          <a:prstGeom prst="rect">
            <a:avLst/>
          </a:prstGeom>
        </p:spPr>
        <p:txBody>
          <a:bodyPr lIns="91440" tIns="45720" rIns="91440" bIns="45720" anchor="t">
            <a:normAutofit fontScale="25000" lnSpcReduction="20000"/>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70000"/>
              </a:lnSpc>
              <a:buClr>
                <a:schemeClr val="accent1"/>
              </a:buClr>
              <a:buFont typeface="+mj-lt"/>
              <a:buAutoNum type="arabicPeriod"/>
              <a:defRPr/>
            </a:pPr>
            <a:r>
              <a:rPr lang="fr-CA" sz="11200" dirty="0">
                <a:solidFill>
                  <a:srgbClr val="4C4C4C"/>
                </a:solidFill>
                <a:latin typeface="Montserrat"/>
              </a:rPr>
              <a:t>Fonctionnalités de la plateforme et ergonomie ajustable (micro/caméra)</a:t>
            </a:r>
          </a:p>
          <a:p>
            <a:pPr marL="742950" indent="-742950">
              <a:lnSpc>
                <a:spcPct val="170000"/>
              </a:lnSpc>
              <a:buClr>
                <a:schemeClr val="accent1"/>
              </a:buClr>
              <a:buFont typeface="+mj-lt"/>
              <a:buAutoNum type="arabicPeriod"/>
              <a:defRPr/>
            </a:pPr>
            <a:r>
              <a:rPr lang="fr-CA" sz="11200" dirty="0">
                <a:solidFill>
                  <a:srgbClr val="4C4C4C"/>
                </a:solidFill>
                <a:latin typeface="Montserrat"/>
              </a:rPr>
              <a:t>Utilisation du clavardage </a:t>
            </a:r>
            <a:endParaRPr lang="fr-CA" sz="11200" dirty="0">
              <a:solidFill>
                <a:srgbClr val="4C4C4C"/>
              </a:solidFill>
              <a:latin typeface="Montserrat" panose="02000505000000020004" pitchFamily="2" charset="0"/>
            </a:endParaRPr>
          </a:p>
          <a:p>
            <a:pPr marL="742950" indent="-742950">
              <a:lnSpc>
                <a:spcPct val="170000"/>
              </a:lnSpc>
              <a:buClr>
                <a:schemeClr val="accent1"/>
              </a:buClr>
              <a:buFont typeface="+mj-lt"/>
              <a:buAutoNum type="arabicPeriod"/>
              <a:defRPr/>
            </a:pPr>
            <a:r>
              <a:rPr lang="fr-CA" sz="11200" dirty="0">
                <a:solidFill>
                  <a:srgbClr val="4C4C4C"/>
                </a:solidFill>
                <a:latin typeface="Montserrat"/>
              </a:rPr>
              <a:t>Enregistrement et accès à la présentation</a:t>
            </a:r>
          </a:p>
          <a:p>
            <a:endParaRPr lang="fr-CA" dirty="0"/>
          </a:p>
        </p:txBody>
      </p:sp>
    </p:spTree>
    <p:extLst>
      <p:ext uri="{BB962C8B-B14F-4D97-AF65-F5344CB8AC3E}">
        <p14:creationId xmlns:p14="http://schemas.microsoft.com/office/powerpoint/2010/main" val="409592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EAB78-D55A-408D-992C-D04904AACD30}"/>
              </a:ext>
            </a:extLst>
          </p:cNvPr>
          <p:cNvSpPr>
            <a:spLocks noGrp="1"/>
          </p:cNvSpPr>
          <p:nvPr>
            <p:ph type="title"/>
          </p:nvPr>
        </p:nvSpPr>
        <p:spPr/>
        <p:txBody>
          <a:bodyPr/>
          <a:lstStyle/>
          <a:p>
            <a:r>
              <a:rPr lang="fr-FR">
                <a:cs typeface="Calibri Light"/>
              </a:rPr>
              <a:t>Les REL à l'Université Laval</a:t>
            </a:r>
            <a:endParaRPr lang="fr-FR"/>
          </a:p>
        </p:txBody>
      </p:sp>
      <p:sp>
        <p:nvSpPr>
          <p:cNvPr id="3" name="Espace réservé du contenu 2">
            <a:extLst>
              <a:ext uri="{FF2B5EF4-FFF2-40B4-BE49-F238E27FC236}">
                <a16:creationId xmlns:a16="http://schemas.microsoft.com/office/drawing/2014/main" id="{6548222E-0886-4250-81AE-1CC8C3F6E8B2}"/>
              </a:ext>
            </a:extLst>
          </p:cNvPr>
          <p:cNvSpPr>
            <a:spLocks noGrp="1"/>
          </p:cNvSpPr>
          <p:nvPr>
            <p:ph idx="1"/>
          </p:nvPr>
        </p:nvSpPr>
        <p:spPr/>
        <p:txBody>
          <a:bodyPr vert="horz" lIns="91440" tIns="45720" rIns="91440" bIns="45720" rtlCol="0" anchor="t">
            <a:normAutofit/>
          </a:bodyPr>
          <a:lstStyle/>
          <a:p>
            <a:r>
              <a:rPr lang="fr-FR" dirty="0">
                <a:ea typeface="+mn-lt"/>
                <a:cs typeface="+mn-lt"/>
              </a:rPr>
              <a:t>En 2021 : </a:t>
            </a:r>
            <a:endParaRPr lang="en-US" dirty="0">
              <a:ea typeface="+mn-lt"/>
              <a:cs typeface="+mn-lt"/>
            </a:endParaRPr>
          </a:p>
          <a:p>
            <a:pPr marL="457200" indent="-457200">
              <a:buFont typeface="Arial,Sans-Serif"/>
              <a:buChar char="•"/>
            </a:pPr>
            <a:r>
              <a:rPr lang="fr-FR" dirty="0">
                <a:cs typeface="Calibri"/>
              </a:rPr>
              <a:t>Les REL créées en psychoéducation signalées à partir d'un nouveau site Web créé par le Centre de services et de ressources en </a:t>
            </a:r>
            <a:r>
              <a:rPr lang="fr-FR" dirty="0" err="1">
                <a:cs typeface="Calibri"/>
              </a:rPr>
              <a:t>technopédagogie</a:t>
            </a:r>
            <a:r>
              <a:rPr lang="fr-FR" dirty="0">
                <a:cs typeface="Calibri"/>
              </a:rPr>
              <a:t> de la FSÉ et déposées dans </a:t>
            </a:r>
            <a:r>
              <a:rPr lang="fr-FR" i="1" dirty="0" err="1">
                <a:cs typeface="Calibri"/>
              </a:rPr>
              <a:t>eCampus</a:t>
            </a:r>
            <a:r>
              <a:rPr lang="fr-FR" i="1" dirty="0">
                <a:cs typeface="Calibri"/>
              </a:rPr>
              <a:t> </a:t>
            </a:r>
            <a:r>
              <a:rPr lang="fr-FR" dirty="0">
                <a:cs typeface="Calibri"/>
              </a:rPr>
              <a:t>Ontario</a:t>
            </a:r>
          </a:p>
          <a:p>
            <a:pPr marL="457200" indent="-457200">
              <a:buFont typeface="Arial,Sans-Serif"/>
              <a:buChar char="•"/>
            </a:pPr>
            <a:endParaRPr lang="fr-FR" dirty="0">
              <a:cs typeface="Calibri"/>
            </a:endParaRPr>
          </a:p>
          <a:p>
            <a:r>
              <a:rPr lang="fr-FR" dirty="0">
                <a:cs typeface="Calibri"/>
              </a:rPr>
              <a:t>En 2022 :</a:t>
            </a:r>
          </a:p>
          <a:p>
            <a:pPr marL="457200" indent="-457200">
              <a:buFont typeface="Arial"/>
              <a:buChar char="•"/>
            </a:pPr>
            <a:r>
              <a:rPr lang="fr-FR" dirty="0">
                <a:cs typeface="Calibri"/>
              </a:rPr>
              <a:t>Projet de modernisation du dépôt institutionnel </a:t>
            </a:r>
            <a:r>
              <a:rPr lang="fr-FR" noProof="1">
                <a:cs typeface="Calibri"/>
              </a:rPr>
              <a:t>Corpus</a:t>
            </a:r>
            <a:r>
              <a:rPr lang="fr-FR" baseline="30000" noProof="1">
                <a:cs typeface="Calibri"/>
              </a:rPr>
              <a:t>UL</a:t>
            </a:r>
            <a:r>
              <a:rPr lang="fr-FR" baseline="30000" dirty="0">
                <a:cs typeface="Calibri"/>
              </a:rPr>
              <a:t>  </a:t>
            </a:r>
            <a:r>
              <a:rPr lang="fr-FR" dirty="0">
                <a:cs typeface="Calibri"/>
              </a:rPr>
              <a:t> : évaluation de la possibilité de créer une collection pour les REL dans le dépôt</a:t>
            </a:r>
          </a:p>
        </p:txBody>
      </p:sp>
      <p:sp>
        <p:nvSpPr>
          <p:cNvPr id="4" name="Espace réservé du numéro de diapositive 3">
            <a:extLst>
              <a:ext uri="{FF2B5EF4-FFF2-40B4-BE49-F238E27FC236}">
                <a16:creationId xmlns:a16="http://schemas.microsoft.com/office/drawing/2014/main" id="{A6F2A454-9F95-4C0F-AFAB-CD911D3EAEE9}"/>
              </a:ext>
            </a:extLst>
          </p:cNvPr>
          <p:cNvSpPr>
            <a:spLocks noGrp="1"/>
          </p:cNvSpPr>
          <p:nvPr>
            <p:ph type="sldNum" sz="quarter" idx="12"/>
          </p:nvPr>
        </p:nvSpPr>
        <p:spPr/>
        <p:txBody>
          <a:bodyPr/>
          <a:lstStyle/>
          <a:p>
            <a:fld id="{7C8D7908-A7C7-CC46-9524-C00CE01F6968}" type="slidenum">
              <a:rPr lang="fr-FR"/>
              <a:t>20</a:t>
            </a:fld>
            <a:endParaRPr lang="fr-FR"/>
          </a:p>
        </p:txBody>
      </p:sp>
    </p:spTree>
    <p:extLst>
      <p:ext uri="{BB962C8B-B14F-4D97-AF65-F5344CB8AC3E}">
        <p14:creationId xmlns:p14="http://schemas.microsoft.com/office/powerpoint/2010/main" val="144569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5357E-9B7E-40B1-A81E-48991B3660A5}"/>
              </a:ext>
            </a:extLst>
          </p:cNvPr>
          <p:cNvSpPr>
            <a:spLocks noGrp="1"/>
          </p:cNvSpPr>
          <p:nvPr>
            <p:ph type="title"/>
          </p:nvPr>
        </p:nvSpPr>
        <p:spPr/>
        <p:txBody>
          <a:bodyPr/>
          <a:lstStyle/>
          <a:p>
            <a:r>
              <a:rPr lang="fr-FR" dirty="0">
                <a:highlight>
                  <a:srgbClr val="FF00FF"/>
                </a:highlight>
                <a:cs typeface="Calibri Light"/>
              </a:rPr>
              <a:t>Dépôt de REL à l’</a:t>
            </a:r>
            <a:r>
              <a:rPr lang="fr-FR" dirty="0" err="1">
                <a:highlight>
                  <a:srgbClr val="FF00FF"/>
                </a:highlight>
                <a:cs typeface="Calibri Light"/>
              </a:rPr>
              <a:t>UdeS</a:t>
            </a:r>
            <a:endParaRPr lang="fr-FR" dirty="0">
              <a:highlight>
                <a:srgbClr val="FF00FF"/>
              </a:highlight>
              <a:cs typeface="Calibri Light"/>
            </a:endParaRPr>
          </a:p>
        </p:txBody>
      </p:sp>
      <p:sp>
        <p:nvSpPr>
          <p:cNvPr id="3" name="Espace réservé du contenu 2">
            <a:extLst>
              <a:ext uri="{FF2B5EF4-FFF2-40B4-BE49-F238E27FC236}">
                <a16:creationId xmlns:a16="http://schemas.microsoft.com/office/drawing/2014/main" id="{26501CB7-A5FA-43EE-ACFD-7B8C49778AA6}"/>
              </a:ext>
            </a:extLst>
          </p:cNvPr>
          <p:cNvSpPr>
            <a:spLocks noGrp="1"/>
          </p:cNvSpPr>
          <p:nvPr>
            <p:ph idx="1"/>
          </p:nvPr>
        </p:nvSpPr>
        <p:spPr/>
        <p:txBody>
          <a:bodyPr vert="horz" lIns="91440" tIns="45720" rIns="91440" bIns="45720" rtlCol="0" anchor="t">
            <a:normAutofit/>
          </a:bodyPr>
          <a:lstStyle/>
          <a:p>
            <a:r>
              <a:rPr lang="fr-CA" dirty="0"/>
              <a:t>Réflexion qui a mené à l’implantation d’une collection de REL dans Savoirs </a:t>
            </a:r>
            <a:r>
              <a:rPr lang="fr-CA" dirty="0" err="1"/>
              <a:t>UdeS</a:t>
            </a:r>
            <a:r>
              <a:rPr lang="fr-CA" dirty="0"/>
              <a:t> : mise en place et retour sur l’expérience</a:t>
            </a:r>
          </a:p>
        </p:txBody>
      </p:sp>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a:t>21</a:t>
            </a:fld>
            <a:endParaRPr lang="fr-FR"/>
          </a:p>
        </p:txBody>
      </p:sp>
    </p:spTree>
    <p:extLst>
      <p:ext uri="{BB962C8B-B14F-4D97-AF65-F5344CB8AC3E}">
        <p14:creationId xmlns:p14="http://schemas.microsoft.com/office/powerpoint/2010/main" val="68268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5357E-9B7E-40B1-A81E-48991B3660A5}"/>
              </a:ext>
            </a:extLst>
          </p:cNvPr>
          <p:cNvSpPr>
            <a:spLocks noGrp="1"/>
          </p:cNvSpPr>
          <p:nvPr>
            <p:ph type="title"/>
          </p:nvPr>
        </p:nvSpPr>
        <p:spPr/>
        <p:txBody>
          <a:bodyPr/>
          <a:lstStyle/>
          <a:p>
            <a:r>
              <a:rPr lang="fr-FR" dirty="0">
                <a:cs typeface="Calibri Light"/>
              </a:rPr>
              <a:t>Dépôt de REL à l’</a:t>
            </a:r>
            <a:r>
              <a:rPr lang="fr-FR" dirty="0" err="1">
                <a:cs typeface="Calibri Light"/>
              </a:rPr>
              <a:t>UdeS</a:t>
            </a:r>
            <a:endParaRPr lang="fr-FR" dirty="0">
              <a:cs typeface="Calibri Light"/>
            </a:endParaRPr>
          </a:p>
        </p:txBody>
      </p:sp>
      <p:sp>
        <p:nvSpPr>
          <p:cNvPr id="3" name="Espace réservé du contenu 2">
            <a:extLst>
              <a:ext uri="{FF2B5EF4-FFF2-40B4-BE49-F238E27FC236}">
                <a16:creationId xmlns:a16="http://schemas.microsoft.com/office/drawing/2014/main" id="{26501CB7-A5FA-43EE-ACFD-7B8C49778AA6}"/>
              </a:ext>
            </a:extLst>
          </p:cNvPr>
          <p:cNvSpPr>
            <a:spLocks noGrp="1"/>
          </p:cNvSpPr>
          <p:nvPr>
            <p:ph idx="1"/>
          </p:nvPr>
        </p:nvSpPr>
        <p:spPr/>
        <p:txBody>
          <a:bodyPr vert="horz" lIns="91440" tIns="45720" rIns="91440" bIns="45720" rtlCol="0" anchor="t">
            <a:normAutofit/>
          </a:bodyPr>
          <a:lstStyle/>
          <a:p>
            <a:r>
              <a:rPr lang="fr-FR" dirty="0">
                <a:cs typeface="Calibri"/>
              </a:rPr>
              <a:t>En 2020 : </a:t>
            </a:r>
          </a:p>
          <a:p>
            <a:pPr marL="457200" indent="-457200">
              <a:buFont typeface="Arial"/>
              <a:buChar char="•"/>
            </a:pPr>
            <a:r>
              <a:rPr lang="fr-FR" dirty="0">
                <a:cs typeface="Calibri"/>
              </a:rPr>
              <a:t>Le dépôt institutionnel Savoirs </a:t>
            </a:r>
            <a:r>
              <a:rPr lang="fr-FR" dirty="0" err="1">
                <a:cs typeface="Calibri"/>
              </a:rPr>
              <a:t>UdeS</a:t>
            </a:r>
            <a:r>
              <a:rPr lang="fr-FR" dirty="0">
                <a:cs typeface="Calibri"/>
              </a:rPr>
              <a:t> apparait comme la meilleure option possible pour le dépôt des REL à l’</a:t>
            </a:r>
            <a:r>
              <a:rPr lang="fr-FR" dirty="0" err="1">
                <a:cs typeface="Calibri"/>
              </a:rPr>
              <a:t>UdeS</a:t>
            </a:r>
            <a:r>
              <a:rPr lang="fr-FR" dirty="0">
                <a:cs typeface="Calibri"/>
              </a:rPr>
              <a:t> à court terme</a:t>
            </a:r>
          </a:p>
          <a:p>
            <a:pPr marL="457200" indent="-457200">
              <a:buFont typeface="Arial"/>
              <a:buChar char="•"/>
            </a:pPr>
            <a:r>
              <a:rPr lang="fr-FR" dirty="0">
                <a:cs typeface="Calibri"/>
              </a:rPr>
              <a:t>Utilisation d’un bordereau de dépôt généraliste pour décrire les REL</a:t>
            </a:r>
          </a:p>
          <a:p>
            <a:pPr marL="457200" indent="-457200">
              <a:buFont typeface="Arial"/>
              <a:buChar char="•"/>
            </a:pPr>
            <a:r>
              <a:rPr lang="fr-CA" dirty="0"/>
              <a:t>Dépôt des REL dans les collections </a:t>
            </a:r>
            <a:r>
              <a:rPr lang="fr-CA" dirty="0">
                <a:cs typeface="Calibri"/>
              </a:rPr>
              <a:t>Publications et recherches des différentes facultés (pas de regroupement)</a:t>
            </a:r>
          </a:p>
        </p:txBody>
      </p:sp>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a:t>22</a:t>
            </a:fld>
            <a:endParaRPr lang="fr-FR"/>
          </a:p>
        </p:txBody>
      </p:sp>
    </p:spTree>
    <p:extLst>
      <p:ext uri="{BB962C8B-B14F-4D97-AF65-F5344CB8AC3E}">
        <p14:creationId xmlns:p14="http://schemas.microsoft.com/office/powerpoint/2010/main" val="6380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5357E-9B7E-40B1-A81E-48991B3660A5}"/>
              </a:ext>
            </a:extLst>
          </p:cNvPr>
          <p:cNvSpPr>
            <a:spLocks noGrp="1"/>
          </p:cNvSpPr>
          <p:nvPr>
            <p:ph type="title"/>
          </p:nvPr>
        </p:nvSpPr>
        <p:spPr/>
        <p:txBody>
          <a:bodyPr/>
          <a:lstStyle/>
          <a:p>
            <a:r>
              <a:rPr lang="fr-FR">
                <a:cs typeface="Calibri Light"/>
              </a:rPr>
              <a:t>Contexte à l’</a:t>
            </a:r>
            <a:r>
              <a:rPr lang="fr-FR" err="1">
                <a:cs typeface="Calibri Light"/>
              </a:rPr>
              <a:t>UdeS</a:t>
            </a:r>
            <a:endParaRPr lang="fr-FR">
              <a:cs typeface="Calibri Light"/>
            </a:endParaRPr>
          </a:p>
        </p:txBody>
      </p:sp>
      <p:sp>
        <p:nvSpPr>
          <p:cNvPr id="3" name="Espace réservé du contenu 2">
            <a:extLst>
              <a:ext uri="{FF2B5EF4-FFF2-40B4-BE49-F238E27FC236}">
                <a16:creationId xmlns:a16="http://schemas.microsoft.com/office/drawing/2014/main" id="{26501CB7-A5FA-43EE-ACFD-7B8C49778AA6}"/>
              </a:ext>
            </a:extLst>
          </p:cNvPr>
          <p:cNvSpPr>
            <a:spLocks noGrp="1"/>
          </p:cNvSpPr>
          <p:nvPr>
            <p:ph idx="1"/>
          </p:nvPr>
        </p:nvSpPr>
        <p:spPr>
          <a:xfrm>
            <a:off x="838200" y="1825625"/>
            <a:ext cx="6419850" cy="4160274"/>
          </a:xfrm>
        </p:spPr>
        <p:txBody>
          <a:bodyPr vert="horz" lIns="91440" tIns="45720" rIns="91440" bIns="45720" rtlCol="0" anchor="t">
            <a:normAutofit/>
          </a:bodyPr>
          <a:lstStyle/>
          <a:p>
            <a:r>
              <a:rPr lang="fr-FR">
                <a:cs typeface="Calibri"/>
              </a:rPr>
              <a:t>En 2021 : </a:t>
            </a:r>
          </a:p>
          <a:p>
            <a:pPr marL="457200" indent="-457200">
              <a:buFont typeface="Arial"/>
              <a:buChar char="•"/>
            </a:pPr>
            <a:r>
              <a:rPr lang="fr-CA" kern="0">
                <a:solidFill>
                  <a:srgbClr val="173457"/>
                </a:solidFill>
                <a:cs typeface="Calibri"/>
              </a:rPr>
              <a:t>Adaptation constante de la part de toute l’équipe de Savoirs</a:t>
            </a:r>
          </a:p>
          <a:p>
            <a:pPr marL="457200" indent="-457200">
              <a:buFont typeface="Arial"/>
              <a:buChar char="•"/>
            </a:pPr>
            <a:r>
              <a:rPr lang="fr-CA">
                <a:cs typeface="Calibri"/>
              </a:rPr>
              <a:t>Suite aux travaux et recommandations du GT, une </a:t>
            </a:r>
            <a:r>
              <a:rPr lang="fr-CA" b="1">
                <a:cs typeface="Calibri"/>
              </a:rPr>
              <a:t>collection Ressources éducatives libres (REL) </a:t>
            </a:r>
            <a:r>
              <a:rPr lang="fr-CA">
                <a:cs typeface="Calibri"/>
              </a:rPr>
              <a:t>est créée</a:t>
            </a:r>
          </a:p>
          <a:p>
            <a:pPr marL="457200" indent="-457200">
              <a:buFont typeface="Arial"/>
              <a:buChar char="•"/>
            </a:pPr>
            <a:endParaRPr lang="fr-CA">
              <a:cs typeface="Calibri"/>
            </a:endParaRPr>
          </a:p>
          <a:p>
            <a:pPr marL="0" marR="0" lvl="0" indent="0" algn="l" defTabSz="914400" rtl="0" eaLnBrk="1" fontAlgn="auto" latinLnBrk="0" hangingPunct="1">
              <a:lnSpc>
                <a:spcPct val="100000"/>
              </a:lnSpc>
              <a:spcBef>
                <a:spcPts val="3000"/>
              </a:spcBef>
              <a:spcAft>
                <a:spcPts val="1200"/>
              </a:spcAft>
              <a:buClrTx/>
              <a:buSzTx/>
              <a:buFontTx/>
              <a:buNone/>
              <a:tabLst/>
              <a:defRPr/>
            </a:pPr>
            <a:endParaRPr lang="fr-CA"/>
          </a:p>
          <a:p>
            <a:pPr marL="457200" indent="-457200">
              <a:buFont typeface="Arial" panose="020B0604020202020204" pitchFamily="34" charset="0"/>
              <a:buChar char="•"/>
            </a:pPr>
            <a:endParaRPr lang="fr-CA"/>
          </a:p>
        </p:txBody>
      </p:sp>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smtClean="0"/>
              <a:t>23</a:t>
            </a:fld>
            <a:endParaRPr lang="fr-FR"/>
          </a:p>
        </p:txBody>
      </p:sp>
      <p:pic>
        <p:nvPicPr>
          <p:cNvPr id="6" name="Image 5">
            <a:extLst>
              <a:ext uri="{FF2B5EF4-FFF2-40B4-BE49-F238E27FC236}">
                <a16:creationId xmlns:a16="http://schemas.microsoft.com/office/drawing/2014/main" id="{58D41605-239A-4F8A-9D75-17B0513B189F}"/>
              </a:ext>
            </a:extLst>
          </p:cNvPr>
          <p:cNvPicPr>
            <a:picLocks noChangeAspect="1"/>
          </p:cNvPicPr>
          <p:nvPr/>
        </p:nvPicPr>
        <p:blipFill>
          <a:blip r:embed="rId3"/>
          <a:stretch>
            <a:fillRect/>
          </a:stretch>
        </p:blipFill>
        <p:spPr>
          <a:xfrm>
            <a:off x="7258050" y="571499"/>
            <a:ext cx="4835295" cy="5291455"/>
          </a:xfrm>
          <a:prstGeom prst="rect">
            <a:avLst/>
          </a:prstGeom>
        </p:spPr>
      </p:pic>
    </p:spTree>
    <p:extLst>
      <p:ext uri="{BB962C8B-B14F-4D97-AF65-F5344CB8AC3E}">
        <p14:creationId xmlns:p14="http://schemas.microsoft.com/office/powerpoint/2010/main" val="37767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7EB1B82-2159-49C0-ABC2-D7F597AEAC97}"/>
              </a:ext>
            </a:extLst>
          </p:cNvPr>
          <p:cNvSpPr>
            <a:spLocks noGrp="1"/>
          </p:cNvSpPr>
          <p:nvPr>
            <p:ph type="title"/>
          </p:nvPr>
        </p:nvSpPr>
        <p:spPr>
          <a:xfrm>
            <a:off x="647990" y="18255"/>
            <a:ext cx="10515600" cy="838995"/>
          </a:xfrm>
        </p:spPr>
        <p:txBody>
          <a:bodyPr/>
          <a:lstStyle/>
          <a:p>
            <a:r>
              <a:rPr lang="fr-CA"/>
              <a:t>Bordereau de l’</a:t>
            </a:r>
            <a:r>
              <a:rPr lang="fr-CA" err="1"/>
              <a:t>UdeS</a:t>
            </a:r>
            <a:endParaRPr lang="fr-CA"/>
          </a:p>
        </p:txBody>
      </p:sp>
      <p:pic>
        <p:nvPicPr>
          <p:cNvPr id="15" name="Espace réservé du contenu 14">
            <a:extLst>
              <a:ext uri="{FF2B5EF4-FFF2-40B4-BE49-F238E27FC236}">
                <a16:creationId xmlns:a16="http://schemas.microsoft.com/office/drawing/2014/main" id="{92600B23-C3CC-4A75-8679-09D361A4FA35}"/>
              </a:ext>
            </a:extLst>
          </p:cNvPr>
          <p:cNvPicPr>
            <a:picLocks noGrp="1" noChangeAspect="1"/>
          </p:cNvPicPr>
          <p:nvPr>
            <p:ph sz="half" idx="1"/>
          </p:nvPr>
        </p:nvPicPr>
        <p:blipFill>
          <a:blip r:embed="rId3"/>
          <a:stretch>
            <a:fillRect/>
          </a:stretch>
        </p:blipFill>
        <p:spPr>
          <a:xfrm>
            <a:off x="178240" y="765810"/>
            <a:ext cx="5459911" cy="5189220"/>
          </a:xfrm>
        </p:spPr>
      </p:pic>
      <p:pic>
        <p:nvPicPr>
          <p:cNvPr id="17" name="Espace réservé du contenu 16">
            <a:extLst>
              <a:ext uri="{FF2B5EF4-FFF2-40B4-BE49-F238E27FC236}">
                <a16:creationId xmlns:a16="http://schemas.microsoft.com/office/drawing/2014/main" id="{BC825313-B426-4849-BE16-009DCF938387}"/>
              </a:ext>
            </a:extLst>
          </p:cNvPr>
          <p:cNvPicPr>
            <a:picLocks noGrp="1" noChangeAspect="1"/>
          </p:cNvPicPr>
          <p:nvPr>
            <p:ph sz="half" idx="2"/>
          </p:nvPr>
        </p:nvPicPr>
        <p:blipFill>
          <a:blip r:embed="rId4"/>
          <a:stretch>
            <a:fillRect/>
          </a:stretch>
        </p:blipFill>
        <p:spPr>
          <a:xfrm>
            <a:off x="5905790" y="765810"/>
            <a:ext cx="5486636" cy="5269230"/>
          </a:xfrm>
        </p:spPr>
      </p:pic>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smtClean="0"/>
              <a:t>24</a:t>
            </a:fld>
            <a:endParaRPr lang="fr-FR"/>
          </a:p>
        </p:txBody>
      </p:sp>
    </p:spTree>
    <p:extLst>
      <p:ext uri="{BB962C8B-B14F-4D97-AF65-F5344CB8AC3E}">
        <p14:creationId xmlns:p14="http://schemas.microsoft.com/office/powerpoint/2010/main" val="285661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smtClean="0"/>
              <a:t>25</a:t>
            </a:fld>
            <a:endParaRPr lang="fr-FR"/>
          </a:p>
        </p:txBody>
      </p:sp>
      <p:pic>
        <p:nvPicPr>
          <p:cNvPr id="8" name="Espace réservé du contenu 7">
            <a:extLst>
              <a:ext uri="{FF2B5EF4-FFF2-40B4-BE49-F238E27FC236}">
                <a16:creationId xmlns:a16="http://schemas.microsoft.com/office/drawing/2014/main" id="{96F0FD01-28E5-4B71-AF88-4480E18BD23F}"/>
              </a:ext>
            </a:extLst>
          </p:cNvPr>
          <p:cNvPicPr>
            <a:picLocks noGrp="1" noChangeAspect="1"/>
          </p:cNvPicPr>
          <p:nvPr>
            <p:ph sz="half" idx="1"/>
          </p:nvPr>
        </p:nvPicPr>
        <p:blipFill>
          <a:blip r:embed="rId3"/>
          <a:stretch>
            <a:fillRect/>
          </a:stretch>
        </p:blipFill>
        <p:spPr>
          <a:xfrm>
            <a:off x="280786" y="457200"/>
            <a:ext cx="5797533" cy="5349240"/>
          </a:xfrm>
        </p:spPr>
      </p:pic>
      <p:pic>
        <p:nvPicPr>
          <p:cNvPr id="13" name="Espace réservé du contenu 12">
            <a:extLst>
              <a:ext uri="{FF2B5EF4-FFF2-40B4-BE49-F238E27FC236}">
                <a16:creationId xmlns:a16="http://schemas.microsoft.com/office/drawing/2014/main" id="{1A90EA09-E556-4A91-947E-5CF6A8BF0CC0}"/>
              </a:ext>
            </a:extLst>
          </p:cNvPr>
          <p:cNvPicPr>
            <a:picLocks noGrp="1" noChangeAspect="1"/>
          </p:cNvPicPr>
          <p:nvPr>
            <p:ph sz="half" idx="2"/>
          </p:nvPr>
        </p:nvPicPr>
        <p:blipFill>
          <a:blip r:embed="rId4"/>
          <a:stretch>
            <a:fillRect/>
          </a:stretch>
        </p:blipFill>
        <p:spPr>
          <a:xfrm>
            <a:off x="6157290" y="484823"/>
            <a:ext cx="6034710" cy="5605463"/>
          </a:xfrm>
        </p:spPr>
      </p:pic>
    </p:spTree>
    <p:extLst>
      <p:ext uri="{BB962C8B-B14F-4D97-AF65-F5344CB8AC3E}">
        <p14:creationId xmlns:p14="http://schemas.microsoft.com/office/powerpoint/2010/main" val="127969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smtClean="0"/>
              <a:t>26</a:t>
            </a:fld>
            <a:endParaRPr lang="fr-FR"/>
          </a:p>
        </p:txBody>
      </p:sp>
      <p:pic>
        <p:nvPicPr>
          <p:cNvPr id="14" name="Espace réservé du contenu 13">
            <a:extLst>
              <a:ext uri="{FF2B5EF4-FFF2-40B4-BE49-F238E27FC236}">
                <a16:creationId xmlns:a16="http://schemas.microsoft.com/office/drawing/2014/main" id="{1DD257FF-FF60-4C36-BA7A-C4DF844C0324}"/>
              </a:ext>
            </a:extLst>
          </p:cNvPr>
          <p:cNvPicPr>
            <a:picLocks noGrp="1" noChangeAspect="1"/>
          </p:cNvPicPr>
          <p:nvPr>
            <p:ph sz="half" idx="2"/>
          </p:nvPr>
        </p:nvPicPr>
        <p:blipFill>
          <a:blip r:embed="rId3"/>
          <a:stretch>
            <a:fillRect/>
          </a:stretch>
        </p:blipFill>
        <p:spPr>
          <a:xfrm>
            <a:off x="6096000" y="955490"/>
            <a:ext cx="5973776" cy="4176580"/>
          </a:xfrm>
        </p:spPr>
      </p:pic>
      <p:pic>
        <p:nvPicPr>
          <p:cNvPr id="11" name="Espace réservé du contenu 10">
            <a:extLst>
              <a:ext uri="{FF2B5EF4-FFF2-40B4-BE49-F238E27FC236}">
                <a16:creationId xmlns:a16="http://schemas.microsoft.com/office/drawing/2014/main" id="{0D79C419-991C-4D87-BB26-B66782F82FB1}"/>
              </a:ext>
            </a:extLst>
          </p:cNvPr>
          <p:cNvPicPr>
            <a:picLocks noGrp="1" noChangeAspect="1"/>
          </p:cNvPicPr>
          <p:nvPr>
            <p:ph sz="half" idx="1"/>
          </p:nvPr>
        </p:nvPicPr>
        <p:blipFill>
          <a:blip r:embed="rId4"/>
          <a:stretch>
            <a:fillRect/>
          </a:stretch>
        </p:blipFill>
        <p:spPr>
          <a:xfrm>
            <a:off x="107719" y="766860"/>
            <a:ext cx="5830382" cy="4719540"/>
          </a:xfrm>
        </p:spPr>
      </p:pic>
    </p:spTree>
    <p:extLst>
      <p:ext uri="{BB962C8B-B14F-4D97-AF65-F5344CB8AC3E}">
        <p14:creationId xmlns:p14="http://schemas.microsoft.com/office/powerpoint/2010/main" val="378372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5357E-9B7E-40B1-A81E-48991B3660A5}"/>
              </a:ext>
            </a:extLst>
          </p:cNvPr>
          <p:cNvSpPr>
            <a:spLocks noGrp="1"/>
          </p:cNvSpPr>
          <p:nvPr>
            <p:ph type="title"/>
          </p:nvPr>
        </p:nvSpPr>
        <p:spPr/>
        <p:txBody>
          <a:bodyPr/>
          <a:lstStyle/>
          <a:p>
            <a:r>
              <a:rPr lang="fr-FR" dirty="0">
                <a:cs typeface="Calibri Light"/>
              </a:rPr>
              <a:t>Dépôt de REL à l'UdeM</a:t>
            </a:r>
          </a:p>
        </p:txBody>
      </p:sp>
      <p:sp>
        <p:nvSpPr>
          <p:cNvPr id="3" name="Espace réservé du contenu 2">
            <a:extLst>
              <a:ext uri="{FF2B5EF4-FFF2-40B4-BE49-F238E27FC236}">
                <a16:creationId xmlns:a16="http://schemas.microsoft.com/office/drawing/2014/main" id="{26501CB7-A5FA-43EE-ACFD-7B8C49778AA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fr-FR" dirty="0">
                <a:cs typeface="Calibri"/>
              </a:rPr>
              <a:t>En 2020 : dépôt d'une REL dans</a:t>
            </a:r>
            <a:r>
              <a:rPr lang="fr-FR" dirty="0">
                <a:ea typeface="+mn-lt"/>
                <a:cs typeface="+mn-lt"/>
              </a:rPr>
              <a:t> Papyrus, produite</a:t>
            </a:r>
            <a:r>
              <a:rPr lang="fr-FR" dirty="0">
                <a:cs typeface="Calibri"/>
              </a:rPr>
              <a:t> avec la </a:t>
            </a:r>
            <a:r>
              <a:rPr lang="fr-FR" dirty="0" err="1">
                <a:cs typeface="Calibri"/>
              </a:rPr>
              <a:t>fabriqueREL</a:t>
            </a:r>
            <a:r>
              <a:rPr lang="fr-FR" dirty="0">
                <a:cs typeface="Calibri"/>
              </a:rPr>
              <a:t>. Constats :</a:t>
            </a:r>
          </a:p>
          <a:p>
            <a:pPr marL="1200150" lvl="1">
              <a:buAutoNum type="arabicPeriod"/>
            </a:pPr>
            <a:r>
              <a:rPr lang="fr-FR" dirty="0">
                <a:solidFill>
                  <a:srgbClr val="173457"/>
                </a:solidFill>
                <a:cs typeface="Calibri"/>
              </a:rPr>
              <a:t> </a:t>
            </a:r>
            <a:r>
              <a:rPr lang="fr-FR" dirty="0" err="1">
                <a:solidFill>
                  <a:srgbClr val="173457"/>
                </a:solidFill>
                <a:cs typeface="Calibri"/>
              </a:rPr>
              <a:t>Dspace</a:t>
            </a:r>
            <a:r>
              <a:rPr lang="fr-FR" dirty="0">
                <a:solidFill>
                  <a:srgbClr val="173457"/>
                </a:solidFill>
                <a:cs typeface="Calibri"/>
              </a:rPr>
              <a:t> n'est pas très convivial pour les objets multimédias</a:t>
            </a:r>
            <a:endParaRPr lang="fr-FR" dirty="0">
              <a:cs typeface="Calibri"/>
            </a:endParaRPr>
          </a:p>
          <a:p>
            <a:pPr marL="1200150" lvl="1">
              <a:buAutoNum type="arabicPeriod"/>
            </a:pPr>
            <a:r>
              <a:rPr lang="fr-FR" dirty="0">
                <a:solidFill>
                  <a:srgbClr val="173457"/>
                </a:solidFill>
                <a:cs typeface="Calibri"/>
              </a:rPr>
              <a:t> La structure de Papyrus ne nous permet pas d'intégrer facilement un schéma de métadonnées de REL</a:t>
            </a:r>
          </a:p>
          <a:p>
            <a:pPr marL="514350" indent="-514350">
              <a:buAutoNum type="arabicPeriod"/>
            </a:pPr>
            <a:r>
              <a:rPr lang="fr-FR" dirty="0">
                <a:cs typeface="Calibri"/>
              </a:rPr>
              <a:t>En 2021 : discussion et planification d'un projet pilote d'une collection de REL dans Calypso (</a:t>
            </a:r>
            <a:r>
              <a:rPr lang="fr-FR" dirty="0" err="1">
                <a:cs typeface="Calibri"/>
              </a:rPr>
              <a:t>ContentDM</a:t>
            </a:r>
            <a:r>
              <a:rPr lang="fr-FR" dirty="0">
                <a:cs typeface="Calibri"/>
              </a:rPr>
              <a:t>)</a:t>
            </a:r>
          </a:p>
          <a:p>
            <a:pPr marL="514350" indent="-514350">
              <a:buAutoNum type="arabicPeriod"/>
            </a:pPr>
            <a:r>
              <a:rPr lang="fr-FR" dirty="0">
                <a:cs typeface="Calibri"/>
              </a:rPr>
              <a:t>En 2022 : projet pilote Calypso - intégration de REL dans la collection créée</a:t>
            </a:r>
          </a:p>
          <a:p>
            <a:pPr marL="514350" indent="-514350">
              <a:buAutoNum type="arabicPeriod"/>
            </a:pPr>
            <a:endParaRPr lang="fr-FR" dirty="0">
              <a:cs typeface="Calibri"/>
            </a:endParaRPr>
          </a:p>
        </p:txBody>
      </p:sp>
      <p:sp>
        <p:nvSpPr>
          <p:cNvPr id="4" name="Espace réservé du numéro de diapositive 3">
            <a:extLst>
              <a:ext uri="{FF2B5EF4-FFF2-40B4-BE49-F238E27FC236}">
                <a16:creationId xmlns:a16="http://schemas.microsoft.com/office/drawing/2014/main" id="{A40C2C56-6865-4E0A-BDCF-B1923908935C}"/>
              </a:ext>
            </a:extLst>
          </p:cNvPr>
          <p:cNvSpPr>
            <a:spLocks noGrp="1"/>
          </p:cNvSpPr>
          <p:nvPr>
            <p:ph type="sldNum" sz="quarter" idx="12"/>
          </p:nvPr>
        </p:nvSpPr>
        <p:spPr/>
        <p:txBody>
          <a:bodyPr/>
          <a:lstStyle/>
          <a:p>
            <a:fld id="{7C8D7908-A7C7-CC46-9524-C00CE01F6968}" type="slidenum">
              <a:rPr lang="fr-FR"/>
              <a:t>27</a:t>
            </a:fld>
            <a:endParaRPr lang="fr-FR"/>
          </a:p>
        </p:txBody>
      </p:sp>
    </p:spTree>
    <p:extLst>
      <p:ext uri="{BB962C8B-B14F-4D97-AF65-F5344CB8AC3E}">
        <p14:creationId xmlns:p14="http://schemas.microsoft.com/office/powerpoint/2010/main" val="373795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811DE1-4C0F-4DAE-BC6A-F1A53E29FDF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1er test dans le </a:t>
            </a:r>
            <a:r>
              <a:rPr lang="en-US" kern="1200" dirty="0" err="1">
                <a:solidFill>
                  <a:srgbClr val="FFFFFF"/>
                </a:solidFill>
                <a:latin typeface="+mj-lt"/>
                <a:ea typeface="+mj-ea"/>
                <a:cs typeface="+mj-cs"/>
              </a:rPr>
              <a:t>dépôt</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institutionnel</a:t>
            </a:r>
            <a:r>
              <a:rPr lang="en-US" kern="1200" dirty="0">
                <a:solidFill>
                  <a:srgbClr val="FFFFFF"/>
                </a:solidFill>
                <a:latin typeface="+mj-lt"/>
                <a:ea typeface="+mj-ea"/>
                <a:cs typeface="+mj-cs"/>
              </a:rPr>
              <a:t> Papyrus</a:t>
            </a:r>
          </a:p>
        </p:txBody>
      </p:sp>
      <p:pic>
        <p:nvPicPr>
          <p:cNvPr id="6" name="Image 6" descr="Une image contenant texte&#10;&#10;Description générée automatiquement">
            <a:extLst>
              <a:ext uri="{FF2B5EF4-FFF2-40B4-BE49-F238E27FC236}">
                <a16:creationId xmlns:a16="http://schemas.microsoft.com/office/drawing/2014/main" id="{3BBF71B9-BFF8-4DB1-86DF-FB93047DDCB2}"/>
              </a:ext>
            </a:extLst>
          </p:cNvPr>
          <p:cNvPicPr>
            <a:picLocks noGrp="1" noChangeAspect="1"/>
          </p:cNvPicPr>
          <p:nvPr>
            <p:ph idx="1"/>
          </p:nvPr>
        </p:nvPicPr>
        <p:blipFill>
          <a:blip r:embed="rId3"/>
          <a:stretch>
            <a:fillRect/>
          </a:stretch>
        </p:blipFill>
        <p:spPr>
          <a:xfrm>
            <a:off x="4464993" y="188724"/>
            <a:ext cx="6274635" cy="5568739"/>
          </a:xfrm>
          <a:prstGeom prst="rect">
            <a:avLst/>
          </a:prstGeom>
        </p:spPr>
      </p:pic>
      <p:sp>
        <p:nvSpPr>
          <p:cNvPr id="5" name="Espace réservé de la date 4">
            <a:extLst>
              <a:ext uri="{FF2B5EF4-FFF2-40B4-BE49-F238E27FC236}">
                <a16:creationId xmlns:a16="http://schemas.microsoft.com/office/drawing/2014/main" id="{02D558E9-38C2-4315-A575-4B131AF63C81}"/>
              </a:ext>
            </a:extLst>
          </p:cNvPr>
          <p:cNvSpPr>
            <a:spLocks noGrp="1"/>
          </p:cNvSpPr>
          <p:nvPr>
            <p:ph type="dt" sz="half" idx="2"/>
          </p:nvPr>
        </p:nvSpPr>
        <p:spPr>
          <a:xfrm>
            <a:off x="8842248" y="6356350"/>
            <a:ext cx="1997202" cy="365125"/>
          </a:xfrm>
        </p:spPr>
        <p:txBody>
          <a:bodyPr vert="horz" lIns="91440" tIns="45720" rIns="91440" bIns="45720" rtlCol="0" anchor="ctr">
            <a:normAutofit/>
          </a:bodyPr>
          <a:lstStyle/>
          <a:p>
            <a:pPr algn="r">
              <a:spcAft>
                <a:spcPts val="600"/>
              </a:spcAft>
            </a:pPr>
            <a:fld id="{36E9025E-E634-994E-8038-02BE838DED92}" type="datetime9">
              <a:rPr lang="en-US">
                <a:solidFill>
                  <a:schemeClr val="tx1">
                    <a:alpha val="80000"/>
                  </a:schemeClr>
                </a:solidFill>
              </a:rPr>
              <a:pPr algn="r">
                <a:spcAft>
                  <a:spcPts val="600"/>
                </a:spcAft>
              </a:pPr>
              <a:t>2/24/2022 10:08:21 AM</a:t>
            </a:fld>
            <a:endParaRPr lang="en-US">
              <a:solidFill>
                <a:schemeClr val="tx1">
                  <a:alpha val="80000"/>
                </a:schemeClr>
              </a:solidFill>
            </a:endParaRPr>
          </a:p>
        </p:txBody>
      </p:sp>
      <p:sp>
        <p:nvSpPr>
          <p:cNvPr id="4" name="Espace réservé du numéro de diapositive 3">
            <a:extLst>
              <a:ext uri="{FF2B5EF4-FFF2-40B4-BE49-F238E27FC236}">
                <a16:creationId xmlns:a16="http://schemas.microsoft.com/office/drawing/2014/main" id="{FC0D8641-2C9B-4E1F-A304-D02D105C597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7C8D7908-A7C7-CC46-9524-C00CE01F6968}" type="slidenum">
              <a:rPr lang="en-US" sz="1200">
                <a:solidFill>
                  <a:schemeClr val="tx1">
                    <a:alpha val="80000"/>
                  </a:schemeClr>
                </a:solidFill>
              </a:rPr>
              <a:pPr>
                <a:spcAft>
                  <a:spcPts val="600"/>
                </a:spcAft>
              </a:pPr>
              <a:t>28</a:t>
            </a:fld>
            <a:endParaRPr lang="en-US" sz="1200">
              <a:solidFill>
                <a:schemeClr val="tx1">
                  <a:alpha val="80000"/>
                </a:schemeClr>
              </a:solidFill>
            </a:endParaRPr>
          </a:p>
        </p:txBody>
      </p:sp>
    </p:spTree>
    <p:extLst>
      <p:ext uri="{BB962C8B-B14F-4D97-AF65-F5344CB8AC3E}">
        <p14:creationId xmlns:p14="http://schemas.microsoft.com/office/powerpoint/2010/main" val="310175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689AE3-0B04-4827-95E8-D1498304085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a:solidFill>
                  <a:srgbClr val="FFFFFF"/>
                </a:solidFill>
                <a:latin typeface="+mj-lt"/>
                <a:ea typeface="+mj-ea"/>
                <a:cs typeface="+mj-cs"/>
              </a:rPr>
              <a:t>1er test dans Calypso</a:t>
            </a:r>
          </a:p>
        </p:txBody>
      </p:sp>
      <p:sp>
        <p:nvSpPr>
          <p:cNvPr id="5" name="Espace réservé de la date 4">
            <a:extLst>
              <a:ext uri="{FF2B5EF4-FFF2-40B4-BE49-F238E27FC236}">
                <a16:creationId xmlns:a16="http://schemas.microsoft.com/office/drawing/2014/main" id="{5802E158-E22B-4CF2-A859-B268FABC295B}"/>
              </a:ext>
            </a:extLst>
          </p:cNvPr>
          <p:cNvSpPr>
            <a:spLocks noGrp="1"/>
          </p:cNvSpPr>
          <p:nvPr>
            <p:ph type="dt" sz="half" idx="2"/>
          </p:nvPr>
        </p:nvSpPr>
        <p:spPr>
          <a:xfrm>
            <a:off x="8842248" y="6356350"/>
            <a:ext cx="1997202" cy="365125"/>
          </a:xfrm>
        </p:spPr>
        <p:txBody>
          <a:bodyPr vert="horz" lIns="91440" tIns="45720" rIns="91440" bIns="45720" rtlCol="0" anchor="ctr">
            <a:normAutofit/>
          </a:bodyPr>
          <a:lstStyle/>
          <a:p>
            <a:pPr algn="r">
              <a:spcAft>
                <a:spcPts val="600"/>
              </a:spcAft>
            </a:pPr>
            <a:fld id="{36E9025E-E634-994E-8038-02BE838DED92}" type="datetime9">
              <a:rPr lang="en-US">
                <a:solidFill>
                  <a:schemeClr val="tx1">
                    <a:alpha val="80000"/>
                  </a:schemeClr>
                </a:solidFill>
              </a:rPr>
              <a:pPr algn="r">
                <a:spcAft>
                  <a:spcPts val="600"/>
                </a:spcAft>
              </a:pPr>
              <a:t>2/24/2022 10:08:21 AM</a:t>
            </a:fld>
            <a:endParaRPr lang="en-US">
              <a:solidFill>
                <a:schemeClr val="tx1">
                  <a:alpha val="80000"/>
                </a:schemeClr>
              </a:solidFill>
            </a:endParaRPr>
          </a:p>
        </p:txBody>
      </p:sp>
      <p:sp>
        <p:nvSpPr>
          <p:cNvPr id="4" name="Espace réservé du numéro de diapositive 3">
            <a:extLst>
              <a:ext uri="{FF2B5EF4-FFF2-40B4-BE49-F238E27FC236}">
                <a16:creationId xmlns:a16="http://schemas.microsoft.com/office/drawing/2014/main" id="{027F68D3-19D3-41E0-B1F1-97E21783C98B}"/>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7C8D7908-A7C7-CC46-9524-C00CE01F6968}" type="slidenum">
              <a:rPr lang="en-US" sz="1200">
                <a:solidFill>
                  <a:schemeClr val="tx1">
                    <a:alpha val="80000"/>
                  </a:schemeClr>
                </a:solidFill>
              </a:rPr>
              <a:pPr>
                <a:spcAft>
                  <a:spcPts val="600"/>
                </a:spcAft>
              </a:pPr>
              <a:t>29</a:t>
            </a:fld>
            <a:endParaRPr lang="en-US" sz="1200">
              <a:solidFill>
                <a:schemeClr val="tx1">
                  <a:alpha val="80000"/>
                </a:schemeClr>
              </a:solidFill>
            </a:endParaRPr>
          </a:p>
        </p:txBody>
      </p:sp>
      <p:pic>
        <p:nvPicPr>
          <p:cNvPr id="9" name="Image 9">
            <a:extLst>
              <a:ext uri="{FF2B5EF4-FFF2-40B4-BE49-F238E27FC236}">
                <a16:creationId xmlns:a16="http://schemas.microsoft.com/office/drawing/2014/main" id="{9D08BDBB-138D-4A2F-971A-8AD46150CF4A}"/>
              </a:ext>
            </a:extLst>
          </p:cNvPr>
          <p:cNvPicPr>
            <a:picLocks noGrp="1" noChangeAspect="1"/>
          </p:cNvPicPr>
          <p:nvPr>
            <p:ph idx="1"/>
          </p:nvPr>
        </p:nvPicPr>
        <p:blipFill>
          <a:blip r:embed="rId3"/>
          <a:stretch>
            <a:fillRect/>
          </a:stretch>
        </p:blipFill>
        <p:spPr>
          <a:xfrm>
            <a:off x="4261376" y="903851"/>
            <a:ext cx="7933988" cy="4344628"/>
          </a:xfrm>
        </p:spPr>
      </p:pic>
    </p:spTree>
    <p:extLst>
      <p:ext uri="{BB962C8B-B14F-4D97-AF65-F5344CB8AC3E}">
        <p14:creationId xmlns:p14="http://schemas.microsoft.com/office/powerpoint/2010/main" val="209155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0AA7B-B98F-4B22-AB15-BC32B72596EF}"/>
              </a:ext>
            </a:extLst>
          </p:cNvPr>
          <p:cNvSpPr>
            <a:spLocks noGrp="1"/>
          </p:cNvSpPr>
          <p:nvPr>
            <p:ph type="title"/>
          </p:nvPr>
        </p:nvSpPr>
        <p:spPr/>
        <p:txBody>
          <a:bodyPr/>
          <a:lstStyle/>
          <a:p>
            <a:r>
              <a:rPr lang="fr-CA">
                <a:solidFill>
                  <a:schemeClr val="accent1"/>
                </a:solidFill>
              </a:rPr>
              <a:t>Plan de séance</a:t>
            </a:r>
          </a:p>
        </p:txBody>
      </p:sp>
      <p:sp>
        <p:nvSpPr>
          <p:cNvPr id="3" name="Espace réservé du numéro de diapositive 2">
            <a:extLst>
              <a:ext uri="{FF2B5EF4-FFF2-40B4-BE49-F238E27FC236}">
                <a16:creationId xmlns:a16="http://schemas.microsoft.com/office/drawing/2014/main" id="{DBC00BEF-C4F5-485D-AB77-2B4B5007DDDC}"/>
              </a:ext>
            </a:extLst>
          </p:cNvPr>
          <p:cNvSpPr>
            <a:spLocks noGrp="1"/>
          </p:cNvSpPr>
          <p:nvPr>
            <p:ph type="sldNum" sz="quarter" idx="12"/>
          </p:nvPr>
        </p:nvSpPr>
        <p:spPr/>
        <p:txBody>
          <a:bodyPr/>
          <a:lstStyle/>
          <a:p>
            <a:fld id="{7C8D7908-A7C7-CC46-9524-C00CE01F6968}" type="slidenum">
              <a:rPr lang="fr-CA" smtClean="0"/>
              <a:t>3</a:t>
            </a:fld>
            <a:endParaRPr lang="fr-CA"/>
          </a:p>
        </p:txBody>
      </p:sp>
      <p:sp>
        <p:nvSpPr>
          <p:cNvPr id="5" name="Sous-titre 1">
            <a:extLst>
              <a:ext uri="{FF2B5EF4-FFF2-40B4-BE49-F238E27FC236}">
                <a16:creationId xmlns:a16="http://schemas.microsoft.com/office/drawing/2014/main" id="{F97F81B6-536E-4FD5-9C1B-3B7014C7B77C}"/>
              </a:ext>
            </a:extLst>
          </p:cNvPr>
          <p:cNvSpPr txBox="1">
            <a:spLocks/>
          </p:cNvSpPr>
          <p:nvPr/>
        </p:nvSpPr>
        <p:spPr>
          <a:xfrm>
            <a:off x="838200" y="1419248"/>
            <a:ext cx="9963150" cy="4832945"/>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Tx/>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fr-CA" b="0" i="0" dirty="0">
                <a:solidFill>
                  <a:srgbClr val="4C4C4C"/>
                </a:solidFill>
                <a:effectLst/>
                <a:latin typeface="Montserrat"/>
              </a:rPr>
              <a:t>S’initier aux enjeux liés aux dépôts de REL au Québec en i) présentant le bordereau de dépôt de REL </a:t>
            </a:r>
            <a:r>
              <a:rPr lang="fr-CA" dirty="0">
                <a:solidFill>
                  <a:srgbClr val="4C4C4C"/>
                </a:solidFill>
                <a:latin typeface="Montserrat"/>
              </a:rPr>
              <a:t>arrimé</a:t>
            </a:r>
            <a:r>
              <a:rPr lang="fr-CA" b="0" i="0" dirty="0">
                <a:solidFill>
                  <a:srgbClr val="4C4C4C"/>
                </a:solidFill>
                <a:effectLst/>
                <a:latin typeface="Montserrat"/>
              </a:rPr>
              <a:t> et en ii) élargissant la discussion avec d’autres.</a:t>
            </a:r>
          </a:p>
          <a:p>
            <a:pPr>
              <a:lnSpc>
                <a:spcPct val="120000"/>
              </a:lnSpc>
              <a:defRPr/>
            </a:pPr>
            <a:endParaRPr lang="fr-CA" sz="1050" b="0" i="0" dirty="0">
              <a:solidFill>
                <a:srgbClr val="4C4C4C"/>
              </a:solidFill>
              <a:effectLst/>
              <a:latin typeface="Montserrat" panose="02000505000000020004" pitchFamily="2" charset="0"/>
            </a:endParaRPr>
          </a:p>
          <a:p>
            <a:pPr marL="514350" indent="-514350">
              <a:lnSpc>
                <a:spcPct val="120000"/>
              </a:lnSpc>
              <a:buFont typeface="+mj-lt"/>
              <a:buAutoNum type="arabicPeriod"/>
              <a:defRPr/>
            </a:pPr>
            <a:r>
              <a:rPr lang="fr-CA" dirty="0">
                <a:solidFill>
                  <a:srgbClr val="4C4C4C"/>
                </a:solidFill>
                <a:latin typeface="Montserrat"/>
              </a:rPr>
              <a:t> </a:t>
            </a:r>
            <a:r>
              <a:rPr lang="fr-CA" b="0" i="0" dirty="0">
                <a:solidFill>
                  <a:srgbClr val="4C4C4C"/>
                </a:solidFill>
                <a:effectLst/>
                <a:latin typeface="Montserrat"/>
              </a:rPr>
              <a:t> Contexte</a:t>
            </a:r>
            <a:r>
              <a:rPr lang="fr-CA" dirty="0">
                <a:solidFill>
                  <a:srgbClr val="4C4C4C"/>
                </a:solidFill>
                <a:latin typeface="Montserrat"/>
              </a:rPr>
              <a:t> </a:t>
            </a:r>
            <a:endParaRPr lang="fr-CA" b="0" i="0" dirty="0">
              <a:solidFill>
                <a:srgbClr val="4C4C4C"/>
              </a:solidFill>
              <a:effectLst/>
              <a:latin typeface="Montserrat" panose="02000505000000020004" pitchFamily="2" charset="0"/>
            </a:endParaRPr>
          </a:p>
          <a:p>
            <a:pPr marL="742950" indent="-742950">
              <a:lnSpc>
                <a:spcPct val="120000"/>
              </a:lnSpc>
              <a:buFont typeface="+mj-lt"/>
              <a:buAutoNum type="arabicPeriod"/>
              <a:defRPr/>
            </a:pPr>
            <a:r>
              <a:rPr lang="fr-CA" b="0" i="0" dirty="0">
                <a:solidFill>
                  <a:srgbClr val="4C4C4C"/>
                </a:solidFill>
                <a:effectLst/>
                <a:latin typeface="Montserrat"/>
              </a:rPr>
              <a:t>Présentation du bordereau arrimé</a:t>
            </a:r>
            <a:r>
              <a:rPr lang="fr-CA" dirty="0">
                <a:solidFill>
                  <a:srgbClr val="4C4C4C"/>
                </a:solidFill>
                <a:latin typeface="Montserrat"/>
              </a:rPr>
              <a:t> </a:t>
            </a:r>
            <a:endParaRPr lang="fr-CA" b="0" i="0" dirty="0">
              <a:solidFill>
                <a:srgbClr val="4C4C4C"/>
              </a:solidFill>
              <a:effectLst/>
              <a:latin typeface="Montserrat" panose="02000505000000020004" pitchFamily="2" charset="0"/>
            </a:endParaRPr>
          </a:p>
          <a:p>
            <a:pPr marL="742950" indent="-742950">
              <a:lnSpc>
                <a:spcPct val="120000"/>
              </a:lnSpc>
              <a:buFont typeface="+mj-lt"/>
              <a:buAutoNum type="arabicPeriod"/>
              <a:defRPr/>
            </a:pPr>
            <a:r>
              <a:rPr lang="fr-CA" dirty="0">
                <a:solidFill>
                  <a:srgbClr val="4C4C4C"/>
                </a:solidFill>
                <a:latin typeface="Montserrat"/>
              </a:rPr>
              <a:t>E</a:t>
            </a:r>
            <a:r>
              <a:rPr lang="fr-CA" b="0" i="0" dirty="0">
                <a:solidFill>
                  <a:srgbClr val="4C4C4C"/>
                </a:solidFill>
                <a:effectLst/>
                <a:latin typeface="Montserrat"/>
              </a:rPr>
              <a:t>xemples de mises en œuvre</a:t>
            </a:r>
            <a:r>
              <a:rPr lang="fr-CA" dirty="0">
                <a:solidFill>
                  <a:srgbClr val="4C4C4C"/>
                </a:solidFill>
                <a:latin typeface="Montserrat"/>
              </a:rPr>
              <a:t> </a:t>
            </a:r>
            <a:endParaRPr lang="fr-CA" b="0" i="0" dirty="0">
              <a:solidFill>
                <a:srgbClr val="4C4C4C"/>
              </a:solidFill>
              <a:effectLst/>
              <a:latin typeface="Montserrat" panose="02000505000000020004" pitchFamily="2" charset="0"/>
            </a:endParaRPr>
          </a:p>
          <a:p>
            <a:pPr marL="742950" indent="-742950">
              <a:lnSpc>
                <a:spcPct val="120000"/>
              </a:lnSpc>
              <a:buFont typeface="+mj-lt"/>
              <a:buAutoNum type="arabicPeriod"/>
              <a:defRPr/>
            </a:pPr>
            <a:r>
              <a:rPr lang="fr-CA" b="0" i="0" dirty="0">
                <a:solidFill>
                  <a:srgbClr val="4C4C4C"/>
                </a:solidFill>
                <a:effectLst/>
                <a:latin typeface="Montserrat"/>
              </a:rPr>
              <a:t>Discussion</a:t>
            </a:r>
            <a:endParaRPr lang="fr-CA" dirty="0">
              <a:latin typeface="Montserrat"/>
            </a:endParaRPr>
          </a:p>
        </p:txBody>
      </p:sp>
    </p:spTree>
    <p:extLst>
      <p:ext uri="{BB962C8B-B14F-4D97-AF65-F5344CB8AC3E}">
        <p14:creationId xmlns:p14="http://schemas.microsoft.com/office/powerpoint/2010/main" val="35832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19212-8B6E-468D-AB96-914177560FD9}"/>
              </a:ext>
            </a:extLst>
          </p:cNvPr>
          <p:cNvSpPr>
            <a:spLocks noGrp="1"/>
          </p:cNvSpPr>
          <p:nvPr>
            <p:ph type="title"/>
          </p:nvPr>
        </p:nvSpPr>
        <p:spPr/>
        <p:txBody>
          <a:bodyPr/>
          <a:lstStyle/>
          <a:p>
            <a:r>
              <a:rPr lang="fr-CA" dirty="0"/>
              <a:t>Ce que l’avenir nous réserve?</a:t>
            </a:r>
          </a:p>
        </p:txBody>
      </p:sp>
      <p:sp>
        <p:nvSpPr>
          <p:cNvPr id="3" name="Espace réservé du contenu 2">
            <a:extLst>
              <a:ext uri="{FF2B5EF4-FFF2-40B4-BE49-F238E27FC236}">
                <a16:creationId xmlns:a16="http://schemas.microsoft.com/office/drawing/2014/main" id="{F6D4E2FB-5BCF-48FF-8900-E671A61F4D42}"/>
              </a:ext>
            </a:extLst>
          </p:cNvPr>
          <p:cNvSpPr>
            <a:spLocks noGrp="1"/>
          </p:cNvSpPr>
          <p:nvPr>
            <p:ph idx="1"/>
          </p:nvPr>
        </p:nvSpPr>
        <p:spPr>
          <a:xfrm>
            <a:off x="723900" y="2091919"/>
            <a:ext cx="10515600" cy="4160274"/>
          </a:xfrm>
        </p:spPr>
        <p:txBody>
          <a:bodyPr vert="horz" lIns="91440" tIns="45720" rIns="91440" bIns="45720" rtlCol="0" anchor="t">
            <a:normAutofit/>
          </a:bodyPr>
          <a:lstStyle/>
          <a:p>
            <a:pPr marL="457200" indent="-457200">
              <a:buFont typeface="Arial" panose="020B0604020202020204" pitchFamily="34" charset="0"/>
              <a:buChar char="•"/>
            </a:pPr>
            <a:r>
              <a:rPr lang="fr-CA" dirty="0"/>
              <a:t>Continuer le développement (bonifier le guide)</a:t>
            </a:r>
          </a:p>
          <a:p>
            <a:pPr marL="457200" indent="-457200">
              <a:buFont typeface="Arial" panose="020B0604020202020204" pitchFamily="34" charset="0"/>
              <a:buChar char="•"/>
            </a:pPr>
            <a:r>
              <a:rPr lang="fr-CA" dirty="0"/>
              <a:t>Voies d’avenir : données liées, LMRI, </a:t>
            </a:r>
            <a:r>
              <a:rPr lang="fr-CA" noProof="1"/>
              <a:t>Normetic</a:t>
            </a:r>
          </a:p>
          <a:p>
            <a:pPr marL="457200" indent="-457200">
              <a:buFont typeface="Arial" panose="020B0604020202020204" pitchFamily="34" charset="0"/>
              <a:buChar char="•"/>
            </a:pPr>
            <a:r>
              <a:rPr lang="fr-CA" dirty="0"/>
              <a:t>Projet du MES : portail et/ou dépôt (?)</a:t>
            </a:r>
          </a:p>
          <a:p>
            <a:pPr marL="457200" indent="-457200">
              <a:buFont typeface="Arial" panose="020B0604020202020204" pitchFamily="34" charset="0"/>
              <a:buChar char="•"/>
            </a:pPr>
            <a:r>
              <a:rPr lang="fr-CA" dirty="0"/>
              <a:t>Autre collaboration via le sous-comité des bibliothèques (BCI) pour un dépôt mutualisé (?)</a:t>
            </a:r>
          </a:p>
        </p:txBody>
      </p:sp>
      <p:sp>
        <p:nvSpPr>
          <p:cNvPr id="4" name="Espace réservé du numéro de diapositive 3">
            <a:extLst>
              <a:ext uri="{FF2B5EF4-FFF2-40B4-BE49-F238E27FC236}">
                <a16:creationId xmlns:a16="http://schemas.microsoft.com/office/drawing/2014/main" id="{5A3AB958-8110-4FB7-B925-4AEDE8386290}"/>
              </a:ext>
            </a:extLst>
          </p:cNvPr>
          <p:cNvSpPr>
            <a:spLocks noGrp="1"/>
          </p:cNvSpPr>
          <p:nvPr>
            <p:ph type="sldNum" sz="quarter" idx="12"/>
          </p:nvPr>
        </p:nvSpPr>
        <p:spPr/>
        <p:txBody>
          <a:bodyPr/>
          <a:lstStyle/>
          <a:p>
            <a:fld id="{7C8D7908-A7C7-CC46-9524-C00CE01F6968}" type="slidenum">
              <a:rPr lang="fr-CA" smtClean="0"/>
              <a:t>30</a:t>
            </a:fld>
            <a:endParaRPr lang="fr-CA"/>
          </a:p>
        </p:txBody>
      </p:sp>
    </p:spTree>
    <p:extLst>
      <p:ext uri="{BB962C8B-B14F-4D97-AF65-F5344CB8AC3E}">
        <p14:creationId xmlns:p14="http://schemas.microsoft.com/office/powerpoint/2010/main" val="344423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9DA25-E172-4EFC-9DB9-0D4749C15C66}"/>
              </a:ext>
            </a:extLst>
          </p:cNvPr>
          <p:cNvSpPr>
            <a:spLocks noGrp="1"/>
          </p:cNvSpPr>
          <p:nvPr>
            <p:ph type="title"/>
          </p:nvPr>
        </p:nvSpPr>
        <p:spPr/>
        <p:txBody>
          <a:bodyPr/>
          <a:lstStyle/>
          <a:p>
            <a:r>
              <a:rPr lang="fr-CA" dirty="0"/>
              <a:t>Merci  </a:t>
            </a:r>
          </a:p>
        </p:txBody>
      </p:sp>
      <p:sp>
        <p:nvSpPr>
          <p:cNvPr id="6" name="Round Diagonal Corner Rectangle 6">
            <a:extLst>
              <a:ext uri="{FF2B5EF4-FFF2-40B4-BE49-F238E27FC236}">
                <a16:creationId xmlns:a16="http://schemas.microsoft.com/office/drawing/2014/main" id="{E700500B-3669-4B9B-9E98-D11B6DFFCBA8}"/>
              </a:ext>
            </a:extLst>
          </p:cNvPr>
          <p:cNvSpPr/>
          <p:nvPr/>
        </p:nvSpPr>
        <p:spPr>
          <a:xfrm>
            <a:off x="2411142" y="3780692"/>
            <a:ext cx="8339685" cy="2234801"/>
          </a:xfrm>
          <a:prstGeom prst="round2DiagRect">
            <a:avLst>
              <a:gd name="adj1" fmla="val 2647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7" name="Image 6" descr="Une image contenant texte, clipart&#10;&#10;Description générée automatiquement">
            <a:extLst>
              <a:ext uri="{FF2B5EF4-FFF2-40B4-BE49-F238E27FC236}">
                <a16:creationId xmlns:a16="http://schemas.microsoft.com/office/drawing/2014/main" id="{9B43D813-9497-4FCD-86B3-F7959CF09229}"/>
              </a:ext>
            </a:extLst>
          </p:cNvPr>
          <p:cNvPicPr>
            <a:picLocks noChangeAspect="1"/>
          </p:cNvPicPr>
          <p:nvPr/>
        </p:nvPicPr>
        <p:blipFill>
          <a:blip r:embed="rId3"/>
          <a:stretch>
            <a:fillRect/>
          </a:stretch>
        </p:blipFill>
        <p:spPr>
          <a:xfrm>
            <a:off x="8623572" y="5512674"/>
            <a:ext cx="1069068" cy="374041"/>
          </a:xfrm>
          <a:prstGeom prst="rect">
            <a:avLst/>
          </a:prstGeom>
        </p:spPr>
      </p:pic>
      <p:sp>
        <p:nvSpPr>
          <p:cNvPr id="8" name="ZoneTexte 7">
            <a:extLst>
              <a:ext uri="{FF2B5EF4-FFF2-40B4-BE49-F238E27FC236}">
                <a16:creationId xmlns:a16="http://schemas.microsoft.com/office/drawing/2014/main" id="{EB5730B8-6CA2-4FBC-BF8F-5F862A2BB791}"/>
              </a:ext>
            </a:extLst>
          </p:cNvPr>
          <p:cNvSpPr txBox="1"/>
          <p:nvPr/>
        </p:nvSpPr>
        <p:spPr>
          <a:xfrm>
            <a:off x="2972915" y="4140162"/>
            <a:ext cx="7216140" cy="1200329"/>
          </a:xfrm>
          <a:prstGeom prst="rect">
            <a:avLst/>
          </a:prstGeom>
          <a:noFill/>
        </p:spPr>
        <p:txBody>
          <a:bodyPr wrap="square">
            <a:spAutoFit/>
          </a:bodyPr>
          <a:lstStyle/>
          <a:p>
            <a:pPr algn="l"/>
            <a:r>
              <a:rPr lang="fr-FR" sz="1800" b="1" dirty="0">
                <a:solidFill>
                  <a:schemeClr val="tx2"/>
                </a:solidFill>
              </a:rPr>
              <a:t>Pour citer ce document : </a:t>
            </a:r>
          </a:p>
          <a:p>
            <a:pPr algn="l"/>
            <a:r>
              <a:rPr lang="fr-FR" dirty="0">
                <a:solidFill>
                  <a:schemeClr val="tx2"/>
                </a:solidFill>
              </a:rPr>
              <a:t>GT sur les métadonnées.</a:t>
            </a:r>
            <a:r>
              <a:rPr lang="fr-FR" sz="1800" dirty="0">
                <a:solidFill>
                  <a:schemeClr val="tx2"/>
                </a:solidFill>
              </a:rPr>
              <a:t> (2022). </a:t>
            </a:r>
            <a:r>
              <a:rPr lang="fr-CA" sz="1800" dirty="0"/>
              <a:t>Déposer et diffuser des REL au Québec : </a:t>
            </a:r>
            <a:br>
              <a:rPr lang="fr-CA" sz="1800" dirty="0"/>
            </a:br>
            <a:r>
              <a:rPr lang="fr-CA" sz="1800" b="0" dirty="0"/>
              <a:t>présentation d’un travail d’arrimage d’un schéma de métadonnées. </a:t>
            </a:r>
            <a:r>
              <a:rPr lang="fr-FR" sz="1800" dirty="0">
                <a:solidFill>
                  <a:schemeClr val="tx2"/>
                </a:solidFill>
                <a:sym typeface="Symbol" panose="05050102010706020507" pitchFamily="18" charset="2"/>
              </a:rPr>
              <a:t>Support de présentation</a:t>
            </a:r>
            <a:r>
              <a:rPr lang="fr-FR" sz="1800" dirty="0">
                <a:solidFill>
                  <a:schemeClr val="tx2"/>
                </a:solidFill>
              </a:rPr>
              <a:t>. </a:t>
            </a:r>
            <a:r>
              <a:rPr lang="fr-FR" dirty="0" err="1">
                <a:solidFill>
                  <a:schemeClr val="tx2"/>
                </a:solidFill>
                <a:highlight>
                  <a:srgbClr val="FFFF00"/>
                </a:highlight>
              </a:rPr>
              <a:t>F</a:t>
            </a:r>
            <a:r>
              <a:rPr lang="fr-FR" sz="1800" dirty="0" err="1">
                <a:solidFill>
                  <a:schemeClr val="tx2"/>
                </a:solidFill>
              </a:rPr>
              <a:t>abriqueREL</a:t>
            </a:r>
            <a:r>
              <a:rPr lang="fr-FR" sz="1800" dirty="0">
                <a:solidFill>
                  <a:schemeClr val="tx2"/>
                </a:solidFill>
              </a:rPr>
              <a:t>. CC BY.</a:t>
            </a:r>
          </a:p>
        </p:txBody>
      </p:sp>
    </p:spTree>
    <p:extLst>
      <p:ext uri="{BB962C8B-B14F-4D97-AF65-F5344CB8AC3E}">
        <p14:creationId xmlns:p14="http://schemas.microsoft.com/office/powerpoint/2010/main" val="187268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8A9FE-9DE5-4993-A1F6-5E618B5E8759}"/>
              </a:ext>
            </a:extLst>
          </p:cNvPr>
          <p:cNvSpPr>
            <a:spLocks noGrp="1"/>
          </p:cNvSpPr>
          <p:nvPr>
            <p:ph type="title"/>
          </p:nvPr>
        </p:nvSpPr>
        <p:spPr/>
        <p:txBody>
          <a:bodyPr/>
          <a:lstStyle/>
          <a:p>
            <a:r>
              <a:rPr lang="fr-CA">
                <a:solidFill>
                  <a:schemeClr val="bg1"/>
                </a:solidFill>
              </a:rPr>
              <a:t>Section 1</a:t>
            </a:r>
          </a:p>
        </p:txBody>
      </p:sp>
      <p:sp>
        <p:nvSpPr>
          <p:cNvPr id="3" name="Espace réservé du numéro de diapositive 2">
            <a:extLst>
              <a:ext uri="{FF2B5EF4-FFF2-40B4-BE49-F238E27FC236}">
                <a16:creationId xmlns:a16="http://schemas.microsoft.com/office/drawing/2014/main" id="{686A56CF-89E6-48D3-B9A7-A90C73AA9714}"/>
              </a:ext>
            </a:extLst>
          </p:cNvPr>
          <p:cNvSpPr>
            <a:spLocks noGrp="1"/>
          </p:cNvSpPr>
          <p:nvPr>
            <p:ph type="sldNum" sz="quarter" idx="4294967295"/>
          </p:nvPr>
        </p:nvSpPr>
        <p:spPr>
          <a:xfrm>
            <a:off x="11101773" y="6253158"/>
            <a:ext cx="829407" cy="365125"/>
          </a:xfrm>
          <a:prstGeom prst="rect">
            <a:avLst/>
          </a:prstGeom>
        </p:spPr>
        <p:txBody>
          <a:bodyPr/>
          <a:lstStyle/>
          <a:p>
            <a:fld id="{7C8D7908-A7C7-CC46-9524-C00CE01F6968}" type="slidenum">
              <a:rPr lang="en-US" smtClean="0"/>
              <a:pPr/>
              <a:t>4</a:t>
            </a:fld>
            <a:endParaRPr lang="en-US"/>
          </a:p>
        </p:txBody>
      </p:sp>
      <p:sp>
        <p:nvSpPr>
          <p:cNvPr id="7" name="Espace réservé du contenu 4">
            <a:extLst>
              <a:ext uri="{FF2B5EF4-FFF2-40B4-BE49-F238E27FC236}">
                <a16:creationId xmlns:a16="http://schemas.microsoft.com/office/drawing/2014/main" id="{75732524-65C2-42B2-BE05-7005B256FE24}"/>
              </a:ext>
            </a:extLst>
          </p:cNvPr>
          <p:cNvSpPr>
            <a:spLocks noGrp="1"/>
          </p:cNvSpPr>
          <p:nvPr>
            <p:ph idx="1"/>
          </p:nvPr>
        </p:nvSpPr>
        <p:spPr>
          <a:xfrm>
            <a:off x="838200" y="3372329"/>
            <a:ext cx="10515600" cy="2804633"/>
          </a:xfrm>
        </p:spPr>
        <p:txBody>
          <a:bodyPr/>
          <a:lstStyle/>
          <a:p>
            <a:r>
              <a:rPr lang="fr-CA" b="1" dirty="0">
                <a:solidFill>
                  <a:srgbClr val="002060"/>
                </a:solidFill>
                <a:latin typeface="Montserrat" panose="02000505000000020004" pitchFamily="2" charset="0"/>
              </a:rPr>
              <a:t>Contexte</a:t>
            </a:r>
          </a:p>
          <a:p>
            <a:endParaRPr lang="fr-CA" dirty="0"/>
          </a:p>
        </p:txBody>
      </p:sp>
    </p:spTree>
    <p:extLst>
      <p:ext uri="{BB962C8B-B14F-4D97-AF65-F5344CB8AC3E}">
        <p14:creationId xmlns:p14="http://schemas.microsoft.com/office/powerpoint/2010/main" val="400371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0C133-8D39-4C75-A687-EACA567D6510}"/>
              </a:ext>
            </a:extLst>
          </p:cNvPr>
          <p:cNvSpPr>
            <a:spLocks noGrp="1"/>
          </p:cNvSpPr>
          <p:nvPr>
            <p:ph type="title"/>
          </p:nvPr>
        </p:nvSpPr>
        <p:spPr/>
        <p:txBody>
          <a:bodyPr/>
          <a:lstStyle/>
          <a:p>
            <a:r>
              <a:rPr lang="fr-CA" dirty="0">
                <a:solidFill>
                  <a:schemeClr val="accent1"/>
                </a:solidFill>
              </a:rPr>
              <a:t>Contexte et situation initiale</a:t>
            </a:r>
          </a:p>
        </p:txBody>
      </p:sp>
      <p:sp>
        <p:nvSpPr>
          <p:cNvPr id="3" name="Espace réservé du contenu 2">
            <a:extLst>
              <a:ext uri="{FF2B5EF4-FFF2-40B4-BE49-F238E27FC236}">
                <a16:creationId xmlns:a16="http://schemas.microsoft.com/office/drawing/2014/main" id="{B36DEEBA-AFE9-4FC7-ABB2-22E3A14C7BD6}"/>
              </a:ext>
            </a:extLst>
          </p:cNvPr>
          <p:cNvSpPr>
            <a:spLocks noGrp="1"/>
          </p:cNvSpPr>
          <p:nvPr>
            <p:ph idx="1"/>
          </p:nvPr>
        </p:nvSpPr>
        <p:spPr>
          <a:xfrm>
            <a:off x="838200" y="1825625"/>
            <a:ext cx="9629633" cy="4160274"/>
          </a:xfrm>
        </p:spPr>
        <p:txBody>
          <a:bodyPr vert="horz" lIns="91440" tIns="45720" rIns="91440" bIns="45720" rtlCol="0" anchor="t">
            <a:normAutofit/>
          </a:bodyPr>
          <a:lstStyle/>
          <a:p>
            <a:pPr marL="457200" indent="-457200">
              <a:buFont typeface="Arial" panose="020B0604020202020204" pitchFamily="34" charset="0"/>
              <a:buChar char="•"/>
            </a:pPr>
            <a:r>
              <a:rPr lang="fr-CA" b="1" dirty="0"/>
              <a:t>Absence de dépôt national/unifié </a:t>
            </a:r>
            <a:r>
              <a:rPr lang="fr-CA" dirty="0"/>
              <a:t>pour les objets pédago-numériques</a:t>
            </a:r>
          </a:p>
          <a:p>
            <a:pPr marL="457200" indent="-457200">
              <a:buFont typeface="Arial" panose="020B0604020202020204" pitchFamily="34" charset="0"/>
              <a:buChar char="•"/>
            </a:pPr>
            <a:r>
              <a:rPr lang="fr-CA" b="1" dirty="0"/>
              <a:t>Collaboration des bibliothèques </a:t>
            </a:r>
            <a:r>
              <a:rPr lang="fr-CA" dirty="0"/>
              <a:t>pour réaliser la mission de la fabriqueREL </a:t>
            </a:r>
            <a:endParaRPr lang="fr-CA" dirty="0">
              <a:cs typeface="Calibri"/>
            </a:endParaRPr>
          </a:p>
        </p:txBody>
      </p:sp>
      <p:sp>
        <p:nvSpPr>
          <p:cNvPr id="4" name="Espace réservé du numéro de diapositive 3">
            <a:extLst>
              <a:ext uri="{FF2B5EF4-FFF2-40B4-BE49-F238E27FC236}">
                <a16:creationId xmlns:a16="http://schemas.microsoft.com/office/drawing/2014/main" id="{5076FBA2-6458-4C07-B873-A2BEC7CC49A7}"/>
              </a:ext>
            </a:extLst>
          </p:cNvPr>
          <p:cNvSpPr>
            <a:spLocks noGrp="1"/>
          </p:cNvSpPr>
          <p:nvPr>
            <p:ph type="sldNum" sz="quarter" idx="12"/>
          </p:nvPr>
        </p:nvSpPr>
        <p:spPr/>
        <p:txBody>
          <a:bodyPr/>
          <a:lstStyle/>
          <a:p>
            <a:fld id="{7C8D7908-A7C7-CC46-9524-C00CE01F6968}" type="slidenum">
              <a:rPr lang="fr-CA" smtClean="0"/>
              <a:t>5</a:t>
            </a:fld>
            <a:endParaRPr lang="fr-CA"/>
          </a:p>
        </p:txBody>
      </p:sp>
    </p:spTree>
    <p:extLst>
      <p:ext uri="{BB962C8B-B14F-4D97-AF65-F5344CB8AC3E}">
        <p14:creationId xmlns:p14="http://schemas.microsoft.com/office/powerpoint/2010/main" val="423870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descr="Une image contenant texte&#10;&#10;Description générée automatiquement">
            <a:extLst>
              <a:ext uri="{FF2B5EF4-FFF2-40B4-BE49-F238E27FC236}">
                <a16:creationId xmlns:a16="http://schemas.microsoft.com/office/drawing/2014/main" id="{E1CA5CD5-2458-4499-A583-060629D05E69}"/>
              </a:ext>
            </a:extLst>
          </p:cNvPr>
          <p:cNvPicPr>
            <a:picLocks noGrp="1" noChangeAspect="1"/>
          </p:cNvPicPr>
          <p:nvPr>
            <p:ph sz="half" idx="1"/>
          </p:nvPr>
        </p:nvPicPr>
        <p:blipFill>
          <a:blip r:embed="rId3"/>
          <a:stretch>
            <a:fillRect/>
          </a:stretch>
        </p:blipFill>
        <p:spPr>
          <a:xfrm>
            <a:off x="1809319" y="0"/>
            <a:ext cx="7743753" cy="5945517"/>
          </a:xfrm>
        </p:spPr>
      </p:pic>
      <p:sp>
        <p:nvSpPr>
          <p:cNvPr id="4" name="Espace réservé du numéro de diapositive 3">
            <a:extLst>
              <a:ext uri="{FF2B5EF4-FFF2-40B4-BE49-F238E27FC236}">
                <a16:creationId xmlns:a16="http://schemas.microsoft.com/office/drawing/2014/main" id="{A42ED73C-18AE-46F3-ABA2-AAE4B78DCD8F}"/>
              </a:ext>
            </a:extLst>
          </p:cNvPr>
          <p:cNvSpPr>
            <a:spLocks noGrp="1"/>
          </p:cNvSpPr>
          <p:nvPr>
            <p:ph type="sldNum" sz="quarter" idx="12"/>
          </p:nvPr>
        </p:nvSpPr>
        <p:spPr/>
        <p:txBody>
          <a:bodyPr/>
          <a:lstStyle/>
          <a:p>
            <a:fld id="{7C8D7908-A7C7-CC46-9524-C00CE01F6968}" type="slidenum">
              <a:rPr lang="fr-FR"/>
              <a:t>6</a:t>
            </a:fld>
            <a:endParaRPr lang="fr-FR"/>
          </a:p>
        </p:txBody>
      </p:sp>
    </p:spTree>
    <p:extLst>
      <p:ext uri="{BB962C8B-B14F-4D97-AF65-F5344CB8AC3E}">
        <p14:creationId xmlns:p14="http://schemas.microsoft.com/office/powerpoint/2010/main" val="79481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0C133-8D39-4C75-A687-EACA567D6510}"/>
              </a:ext>
            </a:extLst>
          </p:cNvPr>
          <p:cNvSpPr>
            <a:spLocks noGrp="1"/>
          </p:cNvSpPr>
          <p:nvPr>
            <p:ph type="title"/>
          </p:nvPr>
        </p:nvSpPr>
        <p:spPr/>
        <p:txBody>
          <a:bodyPr/>
          <a:lstStyle/>
          <a:p>
            <a:r>
              <a:rPr lang="fr-CA" dirty="0">
                <a:solidFill>
                  <a:schemeClr val="accent1"/>
                </a:solidFill>
              </a:rPr>
              <a:t>Contexte et situation initiale</a:t>
            </a:r>
          </a:p>
        </p:txBody>
      </p:sp>
      <p:sp>
        <p:nvSpPr>
          <p:cNvPr id="3" name="Espace réservé du contenu 2">
            <a:extLst>
              <a:ext uri="{FF2B5EF4-FFF2-40B4-BE49-F238E27FC236}">
                <a16:creationId xmlns:a16="http://schemas.microsoft.com/office/drawing/2014/main" id="{B36DEEBA-AFE9-4FC7-ABB2-22E3A14C7BD6}"/>
              </a:ext>
            </a:extLst>
          </p:cNvPr>
          <p:cNvSpPr>
            <a:spLocks noGrp="1"/>
          </p:cNvSpPr>
          <p:nvPr>
            <p:ph idx="1"/>
          </p:nvPr>
        </p:nvSpPr>
        <p:spPr>
          <a:xfrm>
            <a:off x="838200" y="1825625"/>
            <a:ext cx="9629633" cy="4160274"/>
          </a:xfrm>
        </p:spPr>
        <p:txBody>
          <a:bodyPr vert="horz" lIns="91440" tIns="45720" rIns="91440" bIns="45720" rtlCol="0" anchor="t">
            <a:normAutofit/>
          </a:bodyPr>
          <a:lstStyle/>
          <a:p>
            <a:pPr marL="457200" indent="-457200">
              <a:buFont typeface="Arial" panose="020B0604020202020204" pitchFamily="34" charset="0"/>
              <a:buChar char="•"/>
            </a:pPr>
            <a:r>
              <a:rPr lang="fr-CA" dirty="0">
                <a:ea typeface="+mn-lt"/>
                <a:cs typeface="+mn-lt"/>
              </a:rPr>
              <a:t>Besoin d'échanger et </a:t>
            </a:r>
            <a:r>
              <a:rPr lang="fr-CA" b="1" dirty="0">
                <a:ea typeface="+mn-lt"/>
                <a:cs typeface="+mn-lt"/>
              </a:rPr>
              <a:t>d'arrimer les pratiques </a:t>
            </a:r>
            <a:r>
              <a:rPr lang="fr-CA" dirty="0">
                <a:ea typeface="+mn-lt"/>
                <a:cs typeface="+mn-lt"/>
              </a:rPr>
              <a:t>liées au dépôt des REL afin de faciliter le repérage et le moissonnage</a:t>
            </a:r>
            <a:endParaRPr lang="fr-FR" dirty="0"/>
          </a:p>
        </p:txBody>
      </p:sp>
      <p:sp>
        <p:nvSpPr>
          <p:cNvPr id="4" name="Espace réservé du numéro de diapositive 3">
            <a:extLst>
              <a:ext uri="{FF2B5EF4-FFF2-40B4-BE49-F238E27FC236}">
                <a16:creationId xmlns:a16="http://schemas.microsoft.com/office/drawing/2014/main" id="{5076FBA2-6458-4C07-B873-A2BEC7CC49A7}"/>
              </a:ext>
            </a:extLst>
          </p:cNvPr>
          <p:cNvSpPr>
            <a:spLocks noGrp="1"/>
          </p:cNvSpPr>
          <p:nvPr>
            <p:ph type="sldNum" sz="quarter" idx="12"/>
          </p:nvPr>
        </p:nvSpPr>
        <p:spPr/>
        <p:txBody>
          <a:bodyPr/>
          <a:lstStyle/>
          <a:p>
            <a:fld id="{7C8D7908-A7C7-CC46-9524-C00CE01F6968}" type="slidenum">
              <a:rPr lang="fr-CA" smtClean="0"/>
              <a:t>7</a:t>
            </a:fld>
            <a:endParaRPr lang="fr-CA"/>
          </a:p>
        </p:txBody>
      </p:sp>
      <p:pic>
        <p:nvPicPr>
          <p:cNvPr id="5" name="Picture 4" descr="réseau, gens, Entreprise, icône, social, ami, La technologie, concept, la gestion, net, chef, société, commercialisation, communauté, société, équipe, connexion, organisation, la communication, la mise en réseau, foule, compagnie, relier, Ligne art, ligne, cercle, clipart, symbole, graphique">
            <a:extLst>
              <a:ext uri="{FF2B5EF4-FFF2-40B4-BE49-F238E27FC236}">
                <a16:creationId xmlns:a16="http://schemas.microsoft.com/office/drawing/2014/main" id="{E60BF0A7-F9DD-4376-A901-F3648A6FA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125" y="2753292"/>
            <a:ext cx="3229614" cy="323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0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0C133-8D39-4C75-A687-EACA567D6510}"/>
              </a:ext>
            </a:extLst>
          </p:cNvPr>
          <p:cNvSpPr>
            <a:spLocks noGrp="1"/>
          </p:cNvSpPr>
          <p:nvPr>
            <p:ph type="title"/>
          </p:nvPr>
        </p:nvSpPr>
        <p:spPr/>
        <p:txBody>
          <a:bodyPr/>
          <a:lstStyle/>
          <a:p>
            <a:r>
              <a:rPr lang="fr-CA">
                <a:solidFill>
                  <a:schemeClr val="accent1"/>
                </a:solidFill>
              </a:rPr>
              <a:t>Un GT sur les métadonnées dédiées aux REL</a:t>
            </a:r>
          </a:p>
        </p:txBody>
      </p:sp>
      <p:sp>
        <p:nvSpPr>
          <p:cNvPr id="3" name="Espace réservé du contenu 2">
            <a:extLst>
              <a:ext uri="{FF2B5EF4-FFF2-40B4-BE49-F238E27FC236}">
                <a16:creationId xmlns:a16="http://schemas.microsoft.com/office/drawing/2014/main" id="{B36DEEBA-AFE9-4FC7-ABB2-22E3A14C7BD6}"/>
              </a:ext>
            </a:extLst>
          </p:cNvPr>
          <p:cNvSpPr>
            <a:spLocks noGrp="1"/>
          </p:cNvSpPr>
          <p:nvPr>
            <p:ph idx="1"/>
          </p:nvPr>
        </p:nvSpPr>
        <p:spPr/>
        <p:txBody>
          <a:bodyPr vert="horz" lIns="91440" tIns="45720" rIns="91440" bIns="45720" rtlCol="0" anchor="t">
            <a:normAutofit/>
          </a:bodyPr>
          <a:lstStyle/>
          <a:p>
            <a:r>
              <a:rPr lang="fr-CA" dirty="0"/>
              <a:t>Objectifs du GT : </a:t>
            </a:r>
          </a:p>
          <a:p>
            <a:pPr marL="514350" indent="-514350">
              <a:buAutoNum type="arabicParenR"/>
            </a:pPr>
            <a:r>
              <a:rPr lang="fr-CA" dirty="0"/>
              <a:t>convenir d’un schéma de métadonnées le plus prometteur selon les caractéristiques distinctives des REL </a:t>
            </a:r>
            <a:endParaRPr lang="fr-CA" dirty="0">
              <a:cs typeface="Calibri"/>
            </a:endParaRPr>
          </a:p>
          <a:p>
            <a:pPr marL="514350" indent="-514350">
              <a:buAutoNum type="arabicParenR"/>
            </a:pPr>
            <a:r>
              <a:rPr lang="fr-CA" dirty="0"/>
              <a:t>considérer les différents schémas de métadonnées existants dans les dépôts de REL canadiens et francophones pour faciliter le moissonnage </a:t>
            </a:r>
            <a:endParaRPr lang="fr-CA" dirty="0">
              <a:cs typeface="Calibri"/>
            </a:endParaRPr>
          </a:p>
          <a:p>
            <a:pPr marL="514350" indent="-514350">
              <a:buAutoNum type="arabicParenR"/>
            </a:pPr>
            <a:r>
              <a:rPr lang="fr-CA" dirty="0"/>
              <a:t>implanter dans leur dépôt respectif (dépôt institutionnel ou outil de diffusion d’objets numériques) un nouveau bordereau de dépôt exclusivement destiné aux REL</a:t>
            </a:r>
            <a:endParaRPr lang="fr-CA" dirty="0">
              <a:cs typeface="Calibri"/>
            </a:endParaRPr>
          </a:p>
        </p:txBody>
      </p:sp>
      <p:sp>
        <p:nvSpPr>
          <p:cNvPr id="4" name="Espace réservé du numéro de diapositive 3">
            <a:extLst>
              <a:ext uri="{FF2B5EF4-FFF2-40B4-BE49-F238E27FC236}">
                <a16:creationId xmlns:a16="http://schemas.microsoft.com/office/drawing/2014/main" id="{5076FBA2-6458-4C07-B873-A2BEC7CC49A7}"/>
              </a:ext>
            </a:extLst>
          </p:cNvPr>
          <p:cNvSpPr>
            <a:spLocks noGrp="1"/>
          </p:cNvSpPr>
          <p:nvPr>
            <p:ph type="sldNum" sz="quarter" idx="12"/>
          </p:nvPr>
        </p:nvSpPr>
        <p:spPr/>
        <p:txBody>
          <a:bodyPr/>
          <a:lstStyle/>
          <a:p>
            <a:fld id="{7C8D7908-A7C7-CC46-9524-C00CE01F6968}" type="slidenum">
              <a:rPr lang="fr-CA" smtClean="0"/>
              <a:t>8</a:t>
            </a:fld>
            <a:endParaRPr lang="fr-CA"/>
          </a:p>
        </p:txBody>
      </p:sp>
    </p:spTree>
    <p:extLst>
      <p:ext uri="{BB962C8B-B14F-4D97-AF65-F5344CB8AC3E}">
        <p14:creationId xmlns:p14="http://schemas.microsoft.com/office/powerpoint/2010/main" val="7977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0C133-8D39-4C75-A687-EACA567D6510}"/>
              </a:ext>
            </a:extLst>
          </p:cNvPr>
          <p:cNvSpPr>
            <a:spLocks noGrp="1"/>
          </p:cNvSpPr>
          <p:nvPr>
            <p:ph type="title"/>
          </p:nvPr>
        </p:nvSpPr>
        <p:spPr/>
        <p:txBody>
          <a:bodyPr/>
          <a:lstStyle/>
          <a:p>
            <a:r>
              <a:rPr lang="fr-CA">
                <a:solidFill>
                  <a:schemeClr val="accent1"/>
                </a:solidFill>
              </a:rPr>
              <a:t>Méthodologie</a:t>
            </a:r>
          </a:p>
        </p:txBody>
      </p:sp>
      <p:sp>
        <p:nvSpPr>
          <p:cNvPr id="3" name="Espace réservé du contenu 2">
            <a:extLst>
              <a:ext uri="{FF2B5EF4-FFF2-40B4-BE49-F238E27FC236}">
                <a16:creationId xmlns:a16="http://schemas.microsoft.com/office/drawing/2014/main" id="{B36DEEBA-AFE9-4FC7-ABB2-22E3A14C7BD6}"/>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fr-CA" dirty="0"/>
              <a:t>Travail de recension de schémas de métadonnées liés aux REL</a:t>
            </a:r>
          </a:p>
          <a:p>
            <a:pPr marL="457200" indent="-457200">
              <a:buFont typeface="Arial" panose="020B0604020202020204" pitchFamily="34" charset="0"/>
              <a:buChar char="•"/>
            </a:pPr>
            <a:r>
              <a:rPr lang="fr-CA" dirty="0"/>
              <a:t>Comparaison et croisement avec les schémas de nos dépôts respectifs</a:t>
            </a:r>
            <a:endParaRPr lang="fr-CA" dirty="0">
              <a:cs typeface="Calibri"/>
            </a:endParaRPr>
          </a:p>
          <a:p>
            <a:pPr marL="457200" indent="-457200">
              <a:buFont typeface="Arial" panose="020B0604020202020204" pitchFamily="34" charset="0"/>
              <a:buChar char="•"/>
            </a:pPr>
            <a:r>
              <a:rPr lang="fr-CA" dirty="0">
                <a:cs typeface="Calibri"/>
              </a:rPr>
              <a:t>Choix effectués :</a:t>
            </a:r>
          </a:p>
          <a:p>
            <a:pPr marL="1143000" lvl="1" indent="-457200"/>
            <a:r>
              <a:rPr lang="fr-CA" dirty="0">
                <a:cs typeface="Calibri"/>
              </a:rPr>
              <a:t>champs retenus</a:t>
            </a:r>
          </a:p>
          <a:p>
            <a:pPr marL="1143000" lvl="1" indent="-457200">
              <a:buFont typeface="Arial" panose="020B0604020202020204" pitchFamily="34" charset="0"/>
              <a:buChar char="•"/>
            </a:pPr>
            <a:r>
              <a:rPr lang="fr-CA" dirty="0">
                <a:cs typeface="Calibri"/>
              </a:rPr>
              <a:t>s'ils sont requis, recommandés ou optionnels</a:t>
            </a:r>
            <a:endParaRPr lang="fr-CA" dirty="0"/>
          </a:p>
          <a:p>
            <a:pPr marL="1143000" lvl="1" indent="-457200"/>
            <a:r>
              <a:rPr lang="fr-CA" dirty="0">
                <a:solidFill>
                  <a:srgbClr val="000000"/>
                </a:solidFill>
                <a:cs typeface="Calibri"/>
              </a:rPr>
              <a:t>règles d'édition</a:t>
            </a:r>
          </a:p>
          <a:p>
            <a:pPr marL="1143000" lvl="1" indent="-457200"/>
            <a:r>
              <a:rPr lang="fr-CA" dirty="0">
                <a:solidFill>
                  <a:srgbClr val="000000"/>
                </a:solidFill>
                <a:cs typeface="Calibri"/>
              </a:rPr>
              <a:t>choix de vocabulaire contrôlé</a:t>
            </a:r>
          </a:p>
          <a:p>
            <a:endParaRPr lang="fr-CA" dirty="0">
              <a:cs typeface="Calibri" panose="020F0502020204030204"/>
            </a:endParaRPr>
          </a:p>
        </p:txBody>
      </p:sp>
      <p:sp>
        <p:nvSpPr>
          <p:cNvPr id="4" name="Espace réservé du numéro de diapositive 3">
            <a:extLst>
              <a:ext uri="{FF2B5EF4-FFF2-40B4-BE49-F238E27FC236}">
                <a16:creationId xmlns:a16="http://schemas.microsoft.com/office/drawing/2014/main" id="{5076FBA2-6458-4C07-B873-A2BEC7CC49A7}"/>
              </a:ext>
            </a:extLst>
          </p:cNvPr>
          <p:cNvSpPr>
            <a:spLocks noGrp="1"/>
          </p:cNvSpPr>
          <p:nvPr>
            <p:ph type="sldNum" sz="quarter" idx="12"/>
          </p:nvPr>
        </p:nvSpPr>
        <p:spPr/>
        <p:txBody>
          <a:bodyPr/>
          <a:lstStyle/>
          <a:p>
            <a:fld id="{7C8D7908-A7C7-CC46-9524-C00CE01F6968}" type="slidenum">
              <a:rPr lang="fr-CA" smtClean="0"/>
              <a:t>9</a:t>
            </a:fld>
            <a:endParaRPr lang="fr-CA"/>
          </a:p>
        </p:txBody>
      </p:sp>
    </p:spTree>
    <p:extLst>
      <p:ext uri="{BB962C8B-B14F-4D97-AF65-F5344CB8AC3E}">
        <p14:creationId xmlns:p14="http://schemas.microsoft.com/office/powerpoint/2010/main" val="328557627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1">
      <a:dk1>
        <a:srgbClr val="000000"/>
      </a:dk1>
      <a:lt1>
        <a:srgbClr val="FFFFFF"/>
      </a:lt1>
      <a:dk2>
        <a:srgbClr val="173457"/>
      </a:dk2>
      <a:lt2>
        <a:srgbClr val="E8E8E8"/>
      </a:lt2>
      <a:accent1>
        <a:srgbClr val="008ECD"/>
      </a:accent1>
      <a:accent2>
        <a:srgbClr val="23A638"/>
      </a:accent2>
      <a:accent3>
        <a:srgbClr val="E73440"/>
      </a:accent3>
      <a:accent4>
        <a:srgbClr val="FECC00"/>
      </a:accent4>
      <a:accent5>
        <a:srgbClr val="C3243C"/>
      </a:accent5>
      <a:accent6>
        <a:srgbClr val="9BBC3C"/>
      </a:accent6>
      <a:hlink>
        <a:srgbClr val="0563C1"/>
      </a:hlink>
      <a:folHlink>
        <a:srgbClr val="F99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DC1DF9891D5B40B34D83E061E95155" ma:contentTypeVersion="13" ma:contentTypeDescription="Crée un document." ma:contentTypeScope="" ma:versionID="d35585cfc885636a1c1690a73cc0f7c1">
  <xsd:schema xmlns:xsd="http://www.w3.org/2001/XMLSchema" xmlns:xs="http://www.w3.org/2001/XMLSchema" xmlns:p="http://schemas.microsoft.com/office/2006/metadata/properties" xmlns:ns2="af8da14a-a552-414f-aa75-340d022d5ff3" xmlns:ns3="bc7123e2-5fe4-4571-b35e-1ed4fdd961a0" targetNamespace="http://schemas.microsoft.com/office/2006/metadata/properties" ma:root="true" ma:fieldsID="c4641aefe1d50057896ced75b2152e13" ns2:_="" ns3:_="">
    <xsd:import namespace="af8da14a-a552-414f-aa75-340d022d5ff3"/>
    <xsd:import namespace="bc7123e2-5fe4-4571-b35e-1ed4fdd961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da14a-a552-414f-aa75-340d022d5f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123e2-5fe4-4571-b35e-1ed4fdd961a0"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BD8F4-7A9B-4416-A29D-8E88347EE76E}">
  <ds:schemaRefs>
    <ds:schemaRef ds:uri="bc7123e2-5fe4-4571-b35e-1ed4fdd961a0"/>
    <ds:schemaRef ds:uri="http://purl.org/dc/terms/"/>
    <ds:schemaRef ds:uri="http://purl.org/dc/elements/1.1/"/>
    <ds:schemaRef ds:uri="af8da14a-a552-414f-aa75-340d022d5ff3"/>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0FF21F3-F728-412A-9F48-C779448F7680}">
  <ds:schemaRefs>
    <ds:schemaRef ds:uri="af8da14a-a552-414f-aa75-340d022d5ff3"/>
    <ds:schemaRef ds:uri="bc7123e2-5fe4-4571-b35e-1ed4fdd961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BBEB61-2F99-4819-B519-CDB2C3B1C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TotalTime>
  <Words>2428</Words>
  <Application>Microsoft Office PowerPoint</Application>
  <PresentationFormat>Grand écran</PresentationFormat>
  <Paragraphs>240</Paragraphs>
  <Slides>31</Slides>
  <Notes>30</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31</vt:i4>
      </vt:variant>
    </vt:vector>
  </HeadingPairs>
  <TitlesOfParts>
    <vt:vector size="44" baseType="lpstr">
      <vt:lpstr>Arial</vt:lpstr>
      <vt:lpstr>Arial,Sans-Serif</vt:lpstr>
      <vt:lpstr>Calibri</vt:lpstr>
      <vt:lpstr>Calibri Light</vt:lpstr>
      <vt:lpstr>Courier New</vt:lpstr>
      <vt:lpstr>Helvetica Neue</vt:lpstr>
      <vt:lpstr>Montserrat</vt:lpstr>
      <vt:lpstr>Office Theme</vt:lpstr>
      <vt:lpstr>1_Office Theme</vt:lpstr>
      <vt:lpstr>3_Office Theme</vt:lpstr>
      <vt:lpstr>4_Office Theme</vt:lpstr>
      <vt:lpstr>5_Office Theme</vt:lpstr>
      <vt:lpstr>2_Office Theme</vt:lpstr>
      <vt:lpstr>Déposer et diffuser des REL au Québec :  présentation d’un travail d’arrimage d’un schéma de métadonnées</vt:lpstr>
      <vt:lpstr>Informations techniques</vt:lpstr>
      <vt:lpstr>Plan de séance</vt:lpstr>
      <vt:lpstr>Section 1</vt:lpstr>
      <vt:lpstr>Contexte et situation initiale</vt:lpstr>
      <vt:lpstr>Présentation PowerPoint</vt:lpstr>
      <vt:lpstr>Contexte et situation initiale</vt:lpstr>
      <vt:lpstr>Un GT sur les métadonnées dédiées aux REL</vt:lpstr>
      <vt:lpstr>Méthodologie</vt:lpstr>
      <vt:lpstr>Section 2</vt:lpstr>
      <vt:lpstr>Pour accéder au document (dans une collection de REL) :  http://hdl.handle.net/11143/18903 </vt:lpstr>
      <vt:lpstr>Présentation du Guide des métadonnées REL </vt:lpstr>
      <vt:lpstr>Présentation du Guide des métadonnées REL </vt:lpstr>
      <vt:lpstr>Présentation du Guide des métadonnées REL </vt:lpstr>
      <vt:lpstr>Présentation du Guide des métadonnées REL </vt:lpstr>
      <vt:lpstr>Section 3</vt:lpstr>
      <vt:lpstr>Les REL à l'Université Laval</vt:lpstr>
      <vt:lpstr>Les REL à l'Université Laval</vt:lpstr>
      <vt:lpstr>Présentation PowerPoint</vt:lpstr>
      <vt:lpstr>Les REL à l'Université Laval</vt:lpstr>
      <vt:lpstr>Dépôt de REL à l’UdeS</vt:lpstr>
      <vt:lpstr>Dépôt de REL à l’UdeS</vt:lpstr>
      <vt:lpstr>Contexte à l’UdeS</vt:lpstr>
      <vt:lpstr>Bordereau de l’UdeS</vt:lpstr>
      <vt:lpstr>Présentation PowerPoint</vt:lpstr>
      <vt:lpstr>Présentation PowerPoint</vt:lpstr>
      <vt:lpstr>Dépôt de REL à l'UdeM</vt:lpstr>
      <vt:lpstr>1er test dans le dépôt institutionnel Papyrus</vt:lpstr>
      <vt:lpstr>1er test dans Calypso</vt:lpstr>
      <vt:lpstr>Ce que l’avenir nous réserve?</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mylène choquette</dc:creator>
  <cp:lastModifiedBy>Marianne Dubé</cp:lastModifiedBy>
  <cp:revision>7</cp:revision>
  <cp:lastPrinted>2022-01-24T14:55:24Z</cp:lastPrinted>
  <dcterms:created xsi:type="dcterms:W3CDTF">2020-01-08T15:21:41Z</dcterms:created>
  <dcterms:modified xsi:type="dcterms:W3CDTF">2022-02-24T15:15:49Z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0x01010025DC1DF9891D5B40B34D83E061E95155</vt:lpwstr>
  </property>
</Properties>
</file>